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1" r:id="rId3"/>
    <p:sldId id="287" r:id="rId4"/>
    <p:sldId id="260" r:id="rId5"/>
    <p:sldId id="296" r:id="rId6"/>
    <p:sldId id="261" r:id="rId7"/>
    <p:sldId id="262" r:id="rId8"/>
    <p:sldId id="295" r:id="rId9"/>
    <p:sldId id="303" r:id="rId10"/>
    <p:sldId id="288" r:id="rId11"/>
    <p:sldId id="289" r:id="rId12"/>
    <p:sldId id="291" r:id="rId13"/>
    <p:sldId id="292" r:id="rId14"/>
    <p:sldId id="300" r:id="rId15"/>
    <p:sldId id="304" r:id="rId16"/>
    <p:sldId id="294" r:id="rId17"/>
    <p:sldId id="274" r:id="rId18"/>
    <p:sldId id="297" r:id="rId19"/>
    <p:sldId id="293" r:id="rId20"/>
    <p:sldId id="298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935"/>
    <a:srgbClr val="A50021"/>
    <a:srgbClr val="5F74CF"/>
    <a:srgbClr val="FFFFFF"/>
    <a:srgbClr val="163D0F"/>
    <a:srgbClr val="054707"/>
    <a:srgbClr val="065A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8" autoAdjust="0"/>
    <p:restoredTop sz="94660"/>
  </p:normalViewPr>
  <p:slideViewPr>
    <p:cSldViewPr>
      <p:cViewPr>
        <p:scale>
          <a:sx n="53" d="100"/>
          <a:sy n="53" d="100"/>
        </p:scale>
        <p:origin x="-70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106C6242-0A55-41C6-8BA5-1114EEF22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67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5767F6C3-C6C4-40D2-914C-F8F4BBF68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48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gradFill rotWithShape="0">
          <a:gsLst>
            <a:gs pos="0">
              <a:schemeClr val="bg2">
                <a:gamma/>
                <a:shade val="46275"/>
                <a:invGamma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3" descr="11"/>
          <p:cNvPicPr>
            <a:picLocks noChangeAspect="1" noChangeArrowheads="1"/>
          </p:cNvPicPr>
          <p:nvPr/>
        </p:nvPicPr>
        <p:blipFill>
          <a:blip r:embed="rId2" cstate="print"/>
          <a:srcRect r="13000"/>
          <a:stretch>
            <a:fillRect/>
          </a:stretch>
        </p:blipFill>
        <p:spPr bwMode="gray">
          <a:xfrm>
            <a:off x="2514600" y="361950"/>
            <a:ext cx="66294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0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0" y="1793875"/>
            <a:ext cx="91440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19"/>
          <p:cNvSpPr>
            <a:spLocks/>
          </p:cNvSpPr>
          <p:nvPr/>
        </p:nvSpPr>
        <p:spPr bwMode="gray">
          <a:xfrm>
            <a:off x="-6350" y="0"/>
            <a:ext cx="9172575" cy="1592263"/>
          </a:xfrm>
          <a:custGeom>
            <a:avLst/>
            <a:gdLst/>
            <a:ahLst/>
            <a:cxnLst>
              <a:cxn ang="0">
                <a:pos x="5778" y="640"/>
              </a:cxn>
              <a:cxn ang="0">
                <a:pos x="2656" y="668"/>
              </a:cxn>
              <a:cxn ang="0">
                <a:pos x="0" y="726"/>
              </a:cxn>
              <a:cxn ang="0">
                <a:pos x="12" y="6"/>
              </a:cxn>
              <a:cxn ang="0">
                <a:pos x="5778" y="0"/>
              </a:cxn>
              <a:cxn ang="0">
                <a:pos x="5778" y="640"/>
              </a:cxn>
            </a:cxnLst>
            <a:rect l="0" t="0" r="r" b="b"/>
            <a:pathLst>
              <a:path w="5778" h="1215">
                <a:moveTo>
                  <a:pt x="5778" y="640"/>
                </a:moveTo>
                <a:cubicBezTo>
                  <a:pt x="4217" y="104"/>
                  <a:pt x="3024" y="562"/>
                  <a:pt x="2656" y="668"/>
                </a:cubicBezTo>
                <a:cubicBezTo>
                  <a:pt x="2288" y="774"/>
                  <a:pt x="1066" y="1215"/>
                  <a:pt x="0" y="726"/>
                </a:cubicBezTo>
                <a:cubicBezTo>
                  <a:pt x="0" y="726"/>
                  <a:pt x="12" y="292"/>
                  <a:pt x="12" y="6"/>
                </a:cubicBezTo>
                <a:cubicBezTo>
                  <a:pt x="2901" y="5"/>
                  <a:pt x="5778" y="0"/>
                  <a:pt x="5778" y="0"/>
                </a:cubicBezTo>
                <a:cubicBezTo>
                  <a:pt x="5778" y="227"/>
                  <a:pt x="5778" y="413"/>
                  <a:pt x="5778" y="64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Freeform 6"/>
          <p:cNvSpPr>
            <a:spLocks/>
          </p:cNvSpPr>
          <p:nvPr/>
        </p:nvSpPr>
        <p:spPr bwMode="gray">
          <a:xfrm flipH="1">
            <a:off x="-3175" y="-3175"/>
            <a:ext cx="3862388" cy="1435100"/>
          </a:xfrm>
          <a:custGeom>
            <a:avLst/>
            <a:gdLst/>
            <a:ahLst/>
            <a:cxnLst>
              <a:cxn ang="0">
                <a:pos x="2426" y="1"/>
              </a:cxn>
              <a:cxn ang="0">
                <a:pos x="2426" y="464"/>
              </a:cxn>
              <a:cxn ang="0">
                <a:pos x="0" y="0"/>
              </a:cxn>
              <a:cxn ang="0">
                <a:pos x="2426" y="1"/>
              </a:cxn>
            </a:cxnLst>
            <a:rect l="0" t="0" r="r" b="b"/>
            <a:pathLst>
              <a:path w="2426" h="1095">
                <a:moveTo>
                  <a:pt x="2426" y="1"/>
                </a:moveTo>
                <a:cubicBezTo>
                  <a:pt x="2426" y="232"/>
                  <a:pt x="2426" y="464"/>
                  <a:pt x="2426" y="464"/>
                </a:cubicBezTo>
                <a:cubicBezTo>
                  <a:pt x="1216" y="1095"/>
                  <a:pt x="584" y="162"/>
                  <a:pt x="0" y="0"/>
                </a:cubicBezTo>
                <a:cubicBezTo>
                  <a:pt x="0" y="0"/>
                  <a:pt x="1213" y="0"/>
                  <a:pt x="2426" y="1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7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reeform 22"/>
          <p:cNvSpPr>
            <a:spLocks/>
          </p:cNvSpPr>
          <p:nvPr/>
        </p:nvSpPr>
        <p:spPr bwMode="gray">
          <a:xfrm flipH="1">
            <a:off x="-4763" y="258763"/>
            <a:ext cx="6643688" cy="1225550"/>
          </a:xfrm>
          <a:custGeom>
            <a:avLst/>
            <a:gdLst/>
            <a:ahLst/>
            <a:cxnLst>
              <a:cxn ang="0">
                <a:pos x="669" y="179"/>
              </a:cxn>
              <a:cxn ang="0">
                <a:pos x="1538" y="422"/>
              </a:cxn>
              <a:cxn ang="0">
                <a:pos x="4173" y="374"/>
              </a:cxn>
              <a:cxn ang="0">
                <a:pos x="4173" y="306"/>
              </a:cxn>
              <a:cxn ang="0">
                <a:pos x="2845" y="589"/>
              </a:cxn>
              <a:cxn ang="0">
                <a:pos x="1165" y="85"/>
              </a:cxn>
              <a:cxn ang="0">
                <a:pos x="0" y="77"/>
              </a:cxn>
              <a:cxn ang="0">
                <a:pos x="669" y="179"/>
              </a:cxn>
            </a:cxnLst>
            <a:rect l="0" t="0" r="r" b="b"/>
            <a:pathLst>
              <a:path w="4173" h="936">
                <a:moveTo>
                  <a:pt x="669" y="179"/>
                </a:moveTo>
                <a:cubicBezTo>
                  <a:pt x="1122" y="287"/>
                  <a:pt x="1351" y="360"/>
                  <a:pt x="1538" y="422"/>
                </a:cubicBezTo>
                <a:cubicBezTo>
                  <a:pt x="1725" y="484"/>
                  <a:pt x="3122" y="936"/>
                  <a:pt x="4173" y="374"/>
                </a:cubicBezTo>
                <a:cubicBezTo>
                  <a:pt x="4173" y="374"/>
                  <a:pt x="4173" y="387"/>
                  <a:pt x="4173" y="306"/>
                </a:cubicBezTo>
                <a:cubicBezTo>
                  <a:pt x="3957" y="435"/>
                  <a:pt x="3346" y="626"/>
                  <a:pt x="2845" y="589"/>
                </a:cubicBezTo>
                <a:cubicBezTo>
                  <a:pt x="2344" y="552"/>
                  <a:pt x="1639" y="170"/>
                  <a:pt x="1165" y="85"/>
                </a:cubicBezTo>
                <a:cubicBezTo>
                  <a:pt x="691" y="0"/>
                  <a:pt x="261" y="21"/>
                  <a:pt x="0" y="77"/>
                </a:cubicBezTo>
                <a:cubicBezTo>
                  <a:pt x="2" y="84"/>
                  <a:pt x="261" y="92"/>
                  <a:pt x="669" y="179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0"/>
                </a:schemeClr>
              </a:gs>
              <a:gs pos="100000">
                <a:schemeClr val="tx2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AutoShape 59"/>
          <p:cNvSpPr>
            <a:spLocks noChangeArrowheads="1"/>
          </p:cNvSpPr>
          <p:nvPr/>
        </p:nvSpPr>
        <p:spPr bwMode="gray">
          <a:xfrm>
            <a:off x="228600" y="12192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" name="AutoShape 60"/>
          <p:cNvSpPr>
            <a:spLocks noChangeArrowheads="1"/>
          </p:cNvSpPr>
          <p:nvPr/>
        </p:nvSpPr>
        <p:spPr bwMode="gray">
          <a:xfrm>
            <a:off x="685800" y="14478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4648200" y="8382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2" name="AutoShape 62"/>
          <p:cNvSpPr>
            <a:spLocks noChangeArrowheads="1"/>
          </p:cNvSpPr>
          <p:nvPr/>
        </p:nvSpPr>
        <p:spPr bwMode="gray">
          <a:xfrm>
            <a:off x="4876800" y="990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3" name="AutoShape 63"/>
          <p:cNvSpPr>
            <a:spLocks noChangeArrowheads="1"/>
          </p:cNvSpPr>
          <p:nvPr/>
        </p:nvSpPr>
        <p:spPr bwMode="gray">
          <a:xfrm>
            <a:off x="7239000" y="533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4" name="AutoShape 64"/>
          <p:cNvSpPr>
            <a:spLocks noChangeArrowheads="1"/>
          </p:cNvSpPr>
          <p:nvPr/>
        </p:nvSpPr>
        <p:spPr bwMode="gray">
          <a:xfrm>
            <a:off x="8839200" y="11430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5" name="AutoShape 65"/>
          <p:cNvSpPr>
            <a:spLocks noChangeArrowheads="1"/>
          </p:cNvSpPr>
          <p:nvPr/>
        </p:nvSpPr>
        <p:spPr bwMode="gray">
          <a:xfrm>
            <a:off x="2895600" y="14478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6" name="AutoShape 66"/>
          <p:cNvSpPr>
            <a:spLocks noChangeArrowheads="1"/>
          </p:cNvSpPr>
          <p:nvPr/>
        </p:nvSpPr>
        <p:spPr bwMode="gray">
          <a:xfrm>
            <a:off x="3429000" y="11430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7" name="AutoShape 67"/>
          <p:cNvSpPr>
            <a:spLocks noChangeArrowheads="1"/>
          </p:cNvSpPr>
          <p:nvPr/>
        </p:nvSpPr>
        <p:spPr bwMode="gray">
          <a:xfrm>
            <a:off x="6248400" y="914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8" name="AutoShape 68"/>
          <p:cNvSpPr>
            <a:spLocks noChangeArrowheads="1"/>
          </p:cNvSpPr>
          <p:nvPr/>
        </p:nvSpPr>
        <p:spPr bwMode="gray">
          <a:xfrm>
            <a:off x="7924800" y="990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9" name="AutoShape 69"/>
          <p:cNvSpPr>
            <a:spLocks noChangeArrowheads="1"/>
          </p:cNvSpPr>
          <p:nvPr/>
        </p:nvSpPr>
        <p:spPr bwMode="gray">
          <a:xfrm>
            <a:off x="1828800" y="1295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0" name="AutoShape 70"/>
          <p:cNvSpPr>
            <a:spLocks noChangeArrowheads="1"/>
          </p:cNvSpPr>
          <p:nvPr/>
        </p:nvSpPr>
        <p:spPr bwMode="gray">
          <a:xfrm>
            <a:off x="0" y="1676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1" name="AutoShape 71"/>
          <p:cNvSpPr>
            <a:spLocks noChangeArrowheads="1"/>
          </p:cNvSpPr>
          <p:nvPr/>
        </p:nvSpPr>
        <p:spPr bwMode="gray">
          <a:xfrm>
            <a:off x="457200" y="16002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2" name="AutoShape 72"/>
          <p:cNvSpPr>
            <a:spLocks noChangeArrowheads="1"/>
          </p:cNvSpPr>
          <p:nvPr/>
        </p:nvSpPr>
        <p:spPr bwMode="gray">
          <a:xfrm>
            <a:off x="6477000" y="609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3" name="AutoShape 73"/>
          <p:cNvSpPr>
            <a:spLocks noChangeArrowheads="1"/>
          </p:cNvSpPr>
          <p:nvPr/>
        </p:nvSpPr>
        <p:spPr bwMode="gray">
          <a:xfrm>
            <a:off x="8458200" y="14478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4" name="AutoShape 74"/>
          <p:cNvSpPr>
            <a:spLocks noChangeArrowheads="1"/>
          </p:cNvSpPr>
          <p:nvPr/>
        </p:nvSpPr>
        <p:spPr bwMode="gray">
          <a:xfrm>
            <a:off x="4267200" y="1752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5" name="AutoShape 75"/>
          <p:cNvSpPr>
            <a:spLocks noChangeArrowheads="1"/>
          </p:cNvSpPr>
          <p:nvPr/>
        </p:nvSpPr>
        <p:spPr bwMode="gray">
          <a:xfrm>
            <a:off x="5791200" y="609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6" name="AutoShape 76"/>
          <p:cNvSpPr>
            <a:spLocks noChangeArrowheads="1"/>
          </p:cNvSpPr>
          <p:nvPr/>
        </p:nvSpPr>
        <p:spPr bwMode="gray">
          <a:xfrm>
            <a:off x="1295400" y="1371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7" name="AutoShape 78"/>
          <p:cNvSpPr>
            <a:spLocks noChangeArrowheads="1"/>
          </p:cNvSpPr>
          <p:nvPr/>
        </p:nvSpPr>
        <p:spPr bwMode="gray">
          <a:xfrm>
            <a:off x="7543800" y="1295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" y="1524000"/>
            <a:ext cx="6629400" cy="1473200"/>
          </a:xfrm>
        </p:spPr>
        <p:txBody>
          <a:bodyPr/>
          <a:lstStyle>
            <a:lvl1pPr>
              <a:defRPr sz="55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76200" y="3124200"/>
            <a:ext cx="3733800" cy="400050"/>
          </a:xfrm>
        </p:spPr>
        <p:txBody>
          <a:bodyPr/>
          <a:lstStyle>
            <a:lvl1pPr marL="0" indent="0">
              <a:buFontTx/>
              <a:buNone/>
              <a:defRPr sz="2000" b="1" i="1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10"/>
          </p:nvPr>
        </p:nvSpPr>
        <p:spPr bwMode="gray">
          <a:xfrm>
            <a:off x="3352800" y="6305550"/>
            <a:ext cx="16002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B4B7B6-1618-4D21-9D17-668752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1612900" y="6305550"/>
            <a:ext cx="16510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152400" y="6305550"/>
            <a:ext cx="1371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25F33-4FC0-409D-BFC9-A8FD3BBCF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39351-4297-46EE-8D64-14BD2DC92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63D9C-B79E-4F02-B058-F9CD738BB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hr-H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E4BBD-2C3D-45A9-8AB1-12054440B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934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hr-H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FC659-3701-4190-9958-5595AECAC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82AFE-6D94-45A3-AD4F-5496A3E2B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957BD-18A6-41FF-B4BB-814C1D9FD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51A2F-5CF4-4C8D-875D-223A8B617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F29CE-CD02-41CF-8612-A4FB1291F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B69FD-54D1-4C98-B762-34964A836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6C195-C611-4399-BCD2-F5BB2048C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6FE9-6E82-4A8E-A592-D59B191F7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AE0D4-8546-4D47-8FEA-0A776BD0E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gamma/>
                <a:shade val="0"/>
                <a:invGamma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Freeform 14"/>
          <p:cNvSpPr>
            <a:spLocks/>
          </p:cNvSpPr>
          <p:nvPr/>
        </p:nvSpPr>
        <p:spPr bwMode="gray">
          <a:xfrm flipH="1">
            <a:off x="-9525" y="-15875"/>
            <a:ext cx="9153525" cy="1308100"/>
          </a:xfrm>
          <a:custGeom>
            <a:avLst/>
            <a:gdLst/>
            <a:ahLst/>
            <a:cxnLst>
              <a:cxn ang="0">
                <a:pos x="5778" y="640"/>
              </a:cxn>
              <a:cxn ang="0">
                <a:pos x="2656" y="668"/>
              </a:cxn>
              <a:cxn ang="0">
                <a:pos x="0" y="726"/>
              </a:cxn>
              <a:cxn ang="0">
                <a:pos x="12" y="6"/>
              </a:cxn>
              <a:cxn ang="0">
                <a:pos x="5778" y="0"/>
              </a:cxn>
              <a:cxn ang="0">
                <a:pos x="5778" y="640"/>
              </a:cxn>
            </a:cxnLst>
            <a:rect l="0" t="0" r="r" b="b"/>
            <a:pathLst>
              <a:path w="5778" h="1215">
                <a:moveTo>
                  <a:pt x="5778" y="640"/>
                </a:moveTo>
                <a:cubicBezTo>
                  <a:pt x="4217" y="104"/>
                  <a:pt x="3024" y="562"/>
                  <a:pt x="2656" y="668"/>
                </a:cubicBezTo>
                <a:cubicBezTo>
                  <a:pt x="2288" y="774"/>
                  <a:pt x="1066" y="1215"/>
                  <a:pt x="0" y="726"/>
                </a:cubicBezTo>
                <a:cubicBezTo>
                  <a:pt x="0" y="726"/>
                  <a:pt x="12" y="292"/>
                  <a:pt x="12" y="6"/>
                </a:cubicBezTo>
                <a:cubicBezTo>
                  <a:pt x="2901" y="5"/>
                  <a:pt x="5778" y="0"/>
                  <a:pt x="5778" y="0"/>
                </a:cubicBezTo>
                <a:cubicBezTo>
                  <a:pt x="5778" y="227"/>
                  <a:pt x="5778" y="413"/>
                  <a:pt x="5778" y="64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40" name="Freeform 16"/>
          <p:cNvSpPr>
            <a:spLocks/>
          </p:cNvSpPr>
          <p:nvPr/>
        </p:nvSpPr>
        <p:spPr bwMode="hidden">
          <a:xfrm>
            <a:off x="2500313" y="201613"/>
            <a:ext cx="6629400" cy="1006475"/>
          </a:xfrm>
          <a:custGeom>
            <a:avLst/>
            <a:gdLst/>
            <a:ahLst/>
            <a:cxnLst>
              <a:cxn ang="0">
                <a:pos x="669" y="179"/>
              </a:cxn>
              <a:cxn ang="0">
                <a:pos x="1538" y="422"/>
              </a:cxn>
              <a:cxn ang="0">
                <a:pos x="4173" y="374"/>
              </a:cxn>
              <a:cxn ang="0">
                <a:pos x="4173" y="306"/>
              </a:cxn>
              <a:cxn ang="0">
                <a:pos x="2845" y="589"/>
              </a:cxn>
              <a:cxn ang="0">
                <a:pos x="1165" y="85"/>
              </a:cxn>
              <a:cxn ang="0">
                <a:pos x="0" y="77"/>
              </a:cxn>
              <a:cxn ang="0">
                <a:pos x="669" y="179"/>
              </a:cxn>
            </a:cxnLst>
            <a:rect l="0" t="0" r="r" b="b"/>
            <a:pathLst>
              <a:path w="4173" h="936">
                <a:moveTo>
                  <a:pt x="669" y="179"/>
                </a:moveTo>
                <a:cubicBezTo>
                  <a:pt x="1122" y="287"/>
                  <a:pt x="1351" y="360"/>
                  <a:pt x="1538" y="422"/>
                </a:cubicBezTo>
                <a:cubicBezTo>
                  <a:pt x="1725" y="484"/>
                  <a:pt x="3122" y="936"/>
                  <a:pt x="4173" y="374"/>
                </a:cubicBezTo>
                <a:cubicBezTo>
                  <a:pt x="4173" y="374"/>
                  <a:pt x="4173" y="387"/>
                  <a:pt x="4173" y="306"/>
                </a:cubicBezTo>
                <a:cubicBezTo>
                  <a:pt x="3957" y="435"/>
                  <a:pt x="3346" y="626"/>
                  <a:pt x="2845" y="589"/>
                </a:cubicBezTo>
                <a:cubicBezTo>
                  <a:pt x="2344" y="552"/>
                  <a:pt x="1639" y="170"/>
                  <a:pt x="1165" y="85"/>
                </a:cubicBezTo>
                <a:cubicBezTo>
                  <a:pt x="691" y="0"/>
                  <a:pt x="261" y="21"/>
                  <a:pt x="0" y="77"/>
                </a:cubicBezTo>
                <a:cubicBezTo>
                  <a:pt x="2" y="84"/>
                  <a:pt x="261" y="92"/>
                  <a:pt x="669" y="179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41" name="Freeform 17"/>
          <p:cNvSpPr>
            <a:spLocks/>
          </p:cNvSpPr>
          <p:nvPr/>
        </p:nvSpPr>
        <p:spPr bwMode="hidden">
          <a:xfrm>
            <a:off x="5273675" y="-12700"/>
            <a:ext cx="3854450" cy="1177925"/>
          </a:xfrm>
          <a:custGeom>
            <a:avLst/>
            <a:gdLst/>
            <a:ahLst/>
            <a:cxnLst>
              <a:cxn ang="0">
                <a:pos x="2426" y="1"/>
              </a:cxn>
              <a:cxn ang="0">
                <a:pos x="2426" y="464"/>
              </a:cxn>
              <a:cxn ang="0">
                <a:pos x="0" y="0"/>
              </a:cxn>
              <a:cxn ang="0">
                <a:pos x="2426" y="1"/>
              </a:cxn>
            </a:cxnLst>
            <a:rect l="0" t="0" r="r" b="b"/>
            <a:pathLst>
              <a:path w="2426" h="1095">
                <a:moveTo>
                  <a:pt x="2426" y="1"/>
                </a:moveTo>
                <a:cubicBezTo>
                  <a:pt x="2426" y="232"/>
                  <a:pt x="2426" y="464"/>
                  <a:pt x="2426" y="464"/>
                </a:cubicBezTo>
                <a:cubicBezTo>
                  <a:pt x="1216" y="1095"/>
                  <a:pt x="584" y="162"/>
                  <a:pt x="0" y="0"/>
                </a:cubicBezTo>
                <a:cubicBezTo>
                  <a:pt x="0" y="0"/>
                  <a:pt x="1213" y="0"/>
                  <a:pt x="2426" y="1"/>
                </a:cubicBez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7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705D14B0-B1C8-4746-AFB9-A41031B8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4" name="AutoShape 60"/>
          <p:cNvSpPr>
            <a:spLocks noChangeArrowheads="1"/>
          </p:cNvSpPr>
          <p:nvPr/>
        </p:nvSpPr>
        <p:spPr bwMode="gray">
          <a:xfrm>
            <a:off x="7924800" y="1371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85" name="AutoShape 61"/>
          <p:cNvSpPr>
            <a:spLocks noChangeArrowheads="1"/>
          </p:cNvSpPr>
          <p:nvPr/>
        </p:nvSpPr>
        <p:spPr bwMode="gray">
          <a:xfrm>
            <a:off x="5410200" y="8382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86" name="AutoShape 62"/>
          <p:cNvSpPr>
            <a:spLocks noChangeArrowheads="1"/>
          </p:cNvSpPr>
          <p:nvPr/>
        </p:nvSpPr>
        <p:spPr bwMode="gray">
          <a:xfrm>
            <a:off x="8458200" y="12192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87" name="AutoShape 63"/>
          <p:cNvSpPr>
            <a:spLocks noChangeArrowheads="1"/>
          </p:cNvSpPr>
          <p:nvPr/>
        </p:nvSpPr>
        <p:spPr bwMode="gray">
          <a:xfrm>
            <a:off x="7543800" y="10668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88" name="AutoShape 64"/>
          <p:cNvSpPr>
            <a:spLocks noChangeArrowheads="1"/>
          </p:cNvSpPr>
          <p:nvPr/>
        </p:nvSpPr>
        <p:spPr bwMode="gray">
          <a:xfrm>
            <a:off x="6096000" y="990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89" name="AutoShape 65"/>
          <p:cNvSpPr>
            <a:spLocks noChangeArrowheads="1"/>
          </p:cNvSpPr>
          <p:nvPr/>
        </p:nvSpPr>
        <p:spPr bwMode="gray">
          <a:xfrm>
            <a:off x="8839200" y="1295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90" name="AutoShape 66"/>
          <p:cNvSpPr>
            <a:spLocks noChangeArrowheads="1"/>
          </p:cNvSpPr>
          <p:nvPr/>
        </p:nvSpPr>
        <p:spPr bwMode="gray">
          <a:xfrm>
            <a:off x="8763000" y="9144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91" name="AutoShape 67"/>
          <p:cNvSpPr>
            <a:spLocks noChangeArrowheads="1"/>
          </p:cNvSpPr>
          <p:nvPr/>
        </p:nvSpPr>
        <p:spPr bwMode="gray">
          <a:xfrm>
            <a:off x="8305800" y="9906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92" name="AutoShape 68"/>
          <p:cNvSpPr>
            <a:spLocks noChangeArrowheads="1"/>
          </p:cNvSpPr>
          <p:nvPr/>
        </p:nvSpPr>
        <p:spPr bwMode="gray">
          <a:xfrm>
            <a:off x="7086600" y="1066800"/>
            <a:ext cx="155575" cy="155575"/>
          </a:xfrm>
          <a:prstGeom prst="star4">
            <a:avLst>
              <a:gd name="adj" fmla="val 12500"/>
            </a:avLst>
          </a:prstGeom>
          <a:solidFill>
            <a:schemeClr val="tx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pic>
        <p:nvPicPr>
          <p:cNvPr id="1042" name="Picture 71" descr="07"/>
          <p:cNvPicPr>
            <a:picLocks noChangeAspect="1" noChangeArrowheads="1"/>
          </p:cNvPicPr>
          <p:nvPr/>
        </p:nvPicPr>
        <p:blipFill>
          <a:blip r:embed="rId16" cstate="print"/>
          <a:srcRect l="22380" r="12122"/>
          <a:stretch>
            <a:fillRect/>
          </a:stretch>
        </p:blipFill>
        <p:spPr bwMode="hidden">
          <a:xfrm>
            <a:off x="7696200" y="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72" descr="0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62800" y="76200"/>
            <a:ext cx="12271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25" y="1241425"/>
            <a:ext cx="1357313" cy="1473200"/>
          </a:xfrm>
        </p:spPr>
        <p:txBody>
          <a:bodyPr/>
          <a:lstStyle/>
          <a:p>
            <a:pPr eaLnBrk="1" hangingPunct="1"/>
            <a:r>
              <a:rPr lang="hr-HR" sz="4000" smtClean="0"/>
              <a:t>Kina</a:t>
            </a:r>
            <a:endParaRPr lang="en-US" sz="4000" smtClean="0"/>
          </a:p>
        </p:txBody>
      </p:sp>
      <p:sp>
        <p:nvSpPr>
          <p:cNvPr id="3075" name="Subtitle 5"/>
          <p:cNvSpPr>
            <a:spLocks noGrp="1"/>
          </p:cNvSpPr>
          <p:nvPr>
            <p:ph type="subTitle" idx="1"/>
          </p:nvPr>
        </p:nvSpPr>
        <p:spPr>
          <a:xfrm>
            <a:off x="2124075" y="3028950"/>
            <a:ext cx="3733800" cy="400050"/>
          </a:xfrm>
        </p:spPr>
        <p:txBody>
          <a:bodyPr/>
          <a:lstStyle/>
          <a:p>
            <a:pPr eaLnBrk="1" hangingPunct="1"/>
            <a:r>
              <a:rPr lang="hr-HR" smtClean="0"/>
              <a:t>Dunja Patafta</a:t>
            </a:r>
          </a:p>
          <a:p>
            <a:pPr eaLnBrk="1" hangingPunct="1"/>
            <a:r>
              <a:rPr lang="hr-HR" smtClean="0"/>
              <a:t>Neven Kudumija</a:t>
            </a:r>
          </a:p>
          <a:p>
            <a:pPr eaLnBrk="1" hangingPunct="1"/>
            <a:r>
              <a:rPr lang="hr-HR" smtClean="0"/>
              <a:t>Filip Višić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Wiser - U</a:t>
            </a:r>
          </a:p>
        </p:txBody>
      </p:sp>
      <p:pic>
        <p:nvPicPr>
          <p:cNvPr id="2050" name="Picture 2" descr="C:\Users\Acer\Desktop\wi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8355012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3074" name="Picture 2" descr="C:\Users\Ac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c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" y="-140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" y="-163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-32411"/>
            <a:ext cx="91249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cer\Desktop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cer\Desktop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" y="-95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1"/>
            <a:ext cx="9143719" cy="729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48" y="-95"/>
            <a:ext cx="9167813" cy="726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2794"/>
            <a:ext cx="4464496" cy="990600"/>
          </a:xfrm>
        </p:spPr>
        <p:txBody>
          <a:bodyPr/>
          <a:lstStyle/>
          <a:p>
            <a:pPr eaLnBrk="1" hangingPunct="1"/>
            <a:r>
              <a:rPr lang="hr-HR" dirty="0" smtClean="0"/>
              <a:t>Zabranjeni grad</a:t>
            </a:r>
            <a:endParaRPr lang="en-US" dirty="0" smtClean="0"/>
          </a:p>
        </p:txBody>
      </p:sp>
      <p:pic>
        <p:nvPicPr>
          <p:cNvPr id="2050" name="Picture 2" descr="C:\Users\Acer\Desktop\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" y="1112837"/>
            <a:ext cx="9142413" cy="57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Zabranjeni grad</a:t>
            </a:r>
            <a:endParaRPr lang="hr-HR" dirty="0"/>
          </a:p>
        </p:txBody>
      </p:sp>
      <p:pic>
        <p:nvPicPr>
          <p:cNvPr id="3074" name="Picture 2" descr="C:\Users\Acer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96" y="2132856"/>
            <a:ext cx="618807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4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Pictur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" y="-468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esktop\Pictu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esktop\Pic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01" y="-12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Kineski zid (Great Wall)</a:t>
            </a:r>
          </a:p>
        </p:txBody>
      </p:sp>
      <p:pic>
        <p:nvPicPr>
          <p:cNvPr id="2050" name="Picture 2" descr="C:\Users\Acer\Desktop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844824"/>
            <a:ext cx="52895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Kineski zid (Great Wall)</a:t>
            </a:r>
          </a:p>
        </p:txBody>
      </p:sp>
      <p:sp>
        <p:nvSpPr>
          <p:cNvPr id="30749" name="AutoShape 29"/>
          <p:cNvSpPr>
            <a:spLocks noChangeArrowheads="1"/>
          </p:cNvSpPr>
          <p:nvPr/>
        </p:nvSpPr>
        <p:spPr bwMode="gray">
          <a:xfrm flipV="1">
            <a:off x="2163763" y="4013200"/>
            <a:ext cx="2282825" cy="1574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0980"/>
                  <a:invGamma/>
                </a:schemeClr>
              </a:gs>
            </a:gsLst>
            <a:lin ang="189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30750" name="AutoShape 30"/>
          <p:cNvSpPr>
            <a:spLocks noChangeArrowheads="1"/>
          </p:cNvSpPr>
          <p:nvPr/>
        </p:nvSpPr>
        <p:spPr bwMode="gray">
          <a:xfrm>
            <a:off x="4565650" y="2398713"/>
            <a:ext cx="2284413" cy="1574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82353"/>
                  <a:invGamma/>
                </a:schemeClr>
              </a:gs>
              <a:gs pos="100000">
                <a:schemeClr val="folHlink"/>
              </a:gs>
            </a:gsLst>
            <a:lin ang="189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30751" name="AutoShape 31"/>
          <p:cNvSpPr>
            <a:spLocks noChangeArrowheads="1"/>
          </p:cNvSpPr>
          <p:nvPr/>
        </p:nvSpPr>
        <p:spPr bwMode="gray">
          <a:xfrm>
            <a:off x="2163763" y="2398713"/>
            <a:ext cx="2284412" cy="1574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27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30752" name="AutoShape 32"/>
          <p:cNvSpPr>
            <a:spLocks noChangeArrowheads="1"/>
          </p:cNvSpPr>
          <p:nvPr/>
        </p:nvSpPr>
        <p:spPr bwMode="gray">
          <a:xfrm flipV="1">
            <a:off x="3367088" y="2397125"/>
            <a:ext cx="2284412" cy="15732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shade val="60392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30753" name="AutoShape 33"/>
          <p:cNvSpPr>
            <a:spLocks noChangeArrowheads="1"/>
          </p:cNvSpPr>
          <p:nvPr/>
        </p:nvSpPr>
        <p:spPr bwMode="gray">
          <a:xfrm>
            <a:off x="3362325" y="4010025"/>
            <a:ext cx="2284413" cy="1574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76078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30754" name="AutoShape 34"/>
          <p:cNvSpPr>
            <a:spLocks noChangeArrowheads="1"/>
          </p:cNvSpPr>
          <p:nvPr/>
        </p:nvSpPr>
        <p:spPr bwMode="gray">
          <a:xfrm flipV="1">
            <a:off x="4562475" y="4013200"/>
            <a:ext cx="2282825" cy="1574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72941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28575" algn="ctr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0489" name="Rectangle 35"/>
          <p:cNvSpPr>
            <a:spLocks noChangeArrowheads="1"/>
          </p:cNvSpPr>
          <p:nvPr/>
        </p:nvSpPr>
        <p:spPr bwMode="gray">
          <a:xfrm>
            <a:off x="2555875" y="3171825"/>
            <a:ext cx="12303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sz="2000" b="1" i="0">
                <a:solidFill>
                  <a:srgbClr val="FFFFFF"/>
                </a:solidFill>
                <a:cs typeface="Arial" charset="0"/>
              </a:rPr>
              <a:t>Građen</a:t>
            </a:r>
            <a:endParaRPr lang="en-US" sz="2000" b="1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90" name="Rectangle 36"/>
          <p:cNvSpPr>
            <a:spLocks noChangeArrowheads="1"/>
          </p:cNvSpPr>
          <p:nvPr/>
        </p:nvSpPr>
        <p:spPr bwMode="gray">
          <a:xfrm>
            <a:off x="2482850" y="4143375"/>
            <a:ext cx="144621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sz="2000" b="1" i="0">
                <a:solidFill>
                  <a:srgbClr val="FFFFFF"/>
                </a:solidFill>
                <a:cs typeface="Arial" charset="0"/>
              </a:rPr>
              <a:t>Služio je kao</a:t>
            </a:r>
            <a:endParaRPr lang="en-US" sz="2000" b="1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91" name="Rectangle 37"/>
          <p:cNvSpPr>
            <a:spLocks noChangeArrowheads="1"/>
          </p:cNvSpPr>
          <p:nvPr/>
        </p:nvSpPr>
        <p:spPr bwMode="gray">
          <a:xfrm>
            <a:off x="3929063" y="4786313"/>
            <a:ext cx="12303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sz="2000" b="1" i="0">
                <a:solidFill>
                  <a:srgbClr val="FFFFFF"/>
                </a:solidFill>
                <a:cs typeface="Arial" charset="0"/>
              </a:rPr>
              <a:t>Visina i širina</a:t>
            </a:r>
            <a:endParaRPr lang="en-US" sz="2000" b="1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92" name="Rectangle 38"/>
          <p:cNvSpPr>
            <a:spLocks noChangeArrowheads="1"/>
          </p:cNvSpPr>
          <p:nvPr/>
        </p:nvSpPr>
        <p:spPr bwMode="gray">
          <a:xfrm>
            <a:off x="4929188" y="4149725"/>
            <a:ext cx="1500187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sz="2000" b="1" i="0">
                <a:solidFill>
                  <a:srgbClr val="FFFFFF"/>
                </a:solidFill>
                <a:cs typeface="Arial" charset="0"/>
              </a:rPr>
              <a:t>Vidljiv iz svemira?</a:t>
            </a:r>
            <a:endParaRPr lang="en-US" sz="2000" b="1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93" name="Rectangle 39"/>
          <p:cNvSpPr>
            <a:spLocks noChangeArrowheads="1"/>
          </p:cNvSpPr>
          <p:nvPr/>
        </p:nvSpPr>
        <p:spPr bwMode="black">
          <a:xfrm>
            <a:off x="755650" y="2781300"/>
            <a:ext cx="1697038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i="0">
                <a:cs typeface="Arial" charset="0"/>
              </a:rPr>
              <a:t>Od 5. st pr. kr – 16 st.</a:t>
            </a:r>
            <a:endParaRPr lang="en-US" i="0">
              <a:cs typeface="Arial" charset="0"/>
            </a:endParaRPr>
          </a:p>
        </p:txBody>
      </p:sp>
      <p:sp>
        <p:nvSpPr>
          <p:cNvPr id="20494" name="Rectangle 40"/>
          <p:cNvSpPr>
            <a:spLocks noChangeArrowheads="1"/>
          </p:cNvSpPr>
          <p:nvPr/>
        </p:nvSpPr>
        <p:spPr bwMode="black">
          <a:xfrm>
            <a:off x="6372225" y="2798763"/>
            <a:ext cx="17811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/>
              <a:t>8 851,8km</a:t>
            </a:r>
            <a:endParaRPr lang="en-US" b="1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95" name="Rectangle 41"/>
          <p:cNvSpPr>
            <a:spLocks noChangeArrowheads="1"/>
          </p:cNvSpPr>
          <p:nvPr/>
        </p:nvSpPr>
        <p:spPr bwMode="black">
          <a:xfrm>
            <a:off x="914400" y="4616450"/>
            <a:ext cx="1781175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i="0">
                <a:cs typeface="Arial" charset="0"/>
              </a:rPr>
              <a:t>Zaštita od Mongola</a:t>
            </a:r>
            <a:endParaRPr lang="en-US" i="0">
              <a:cs typeface="Arial" charset="0"/>
            </a:endParaRPr>
          </a:p>
        </p:txBody>
      </p:sp>
      <p:sp>
        <p:nvSpPr>
          <p:cNvPr id="20496" name="Rectangle 42"/>
          <p:cNvSpPr>
            <a:spLocks noChangeArrowheads="1"/>
          </p:cNvSpPr>
          <p:nvPr/>
        </p:nvSpPr>
        <p:spPr bwMode="black">
          <a:xfrm>
            <a:off x="3786188" y="5929313"/>
            <a:ext cx="1781175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i="0">
                <a:cs typeface="Arial" charset="0"/>
              </a:rPr>
              <a:t>Visina 7,8m</a:t>
            </a:r>
          </a:p>
          <a:p>
            <a:pPr algn="ctr"/>
            <a:r>
              <a:rPr lang="hr-HR" i="0">
                <a:cs typeface="Arial" charset="0"/>
              </a:rPr>
              <a:t>Širina 5m</a:t>
            </a:r>
            <a:endParaRPr lang="en-US" i="0">
              <a:cs typeface="Arial" charset="0"/>
            </a:endParaRPr>
          </a:p>
        </p:txBody>
      </p:sp>
      <p:sp>
        <p:nvSpPr>
          <p:cNvPr id="20497" name="Rectangle 43"/>
          <p:cNvSpPr>
            <a:spLocks noChangeArrowheads="1"/>
          </p:cNvSpPr>
          <p:nvPr/>
        </p:nvSpPr>
        <p:spPr bwMode="black">
          <a:xfrm>
            <a:off x="3019425" y="1676400"/>
            <a:ext cx="30702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/>
              <a:t>Shanhaiguana - Lop Nura</a:t>
            </a:r>
            <a:endParaRPr lang="en-US" b="1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98" name="Rectangle 45"/>
          <p:cNvSpPr>
            <a:spLocks noChangeArrowheads="1"/>
          </p:cNvSpPr>
          <p:nvPr/>
        </p:nvSpPr>
        <p:spPr bwMode="gray">
          <a:xfrm>
            <a:off x="5000625" y="3286125"/>
            <a:ext cx="150018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sz="2000"/>
              <a:t>Dužina</a:t>
            </a:r>
            <a:endParaRPr lang="en-US" sz="2000" b="1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499" name="Rectangle 46"/>
          <p:cNvSpPr>
            <a:spLocks noChangeArrowheads="1"/>
          </p:cNvSpPr>
          <p:nvPr/>
        </p:nvSpPr>
        <p:spPr bwMode="gray">
          <a:xfrm>
            <a:off x="3500438" y="2643188"/>
            <a:ext cx="20955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sz="2000"/>
              <a:t>Proteže se</a:t>
            </a:r>
            <a:endParaRPr lang="en-US" sz="2000" b="1" i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0500" name="Group 47"/>
          <p:cNvGrpSpPr>
            <a:grpSpLocks/>
          </p:cNvGrpSpPr>
          <p:nvPr/>
        </p:nvGrpSpPr>
        <p:grpSpPr bwMode="auto">
          <a:xfrm>
            <a:off x="3657600" y="3429000"/>
            <a:ext cx="1652588" cy="1108075"/>
            <a:chOff x="2363" y="2075"/>
            <a:chExt cx="1210" cy="812"/>
          </a:xfrm>
        </p:grpSpPr>
        <p:sp>
          <p:nvSpPr>
            <p:cNvPr id="20502" name="AutoShape 48"/>
            <p:cNvSpPr>
              <a:spLocks noChangeArrowheads="1"/>
            </p:cNvSpPr>
            <p:nvPr/>
          </p:nvSpPr>
          <p:spPr bwMode="gray">
            <a:xfrm>
              <a:off x="2363" y="2075"/>
              <a:ext cx="1210" cy="812"/>
            </a:xfrm>
            <a:prstGeom prst="hexagon">
              <a:avLst>
                <a:gd name="adj" fmla="val 37254"/>
                <a:gd name="vf" fmla="val 115470"/>
              </a:avLst>
            </a:prstGeom>
            <a:solidFill>
              <a:srgbClr val="F8F8F8">
                <a:alpha val="50195"/>
              </a:srgbClr>
            </a:solidFill>
            <a:ln w="19050" algn="ctr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0503" name="AutoShape 49"/>
            <p:cNvSpPr>
              <a:spLocks noChangeArrowheads="1"/>
            </p:cNvSpPr>
            <p:nvPr/>
          </p:nvSpPr>
          <p:spPr bwMode="gray">
            <a:xfrm>
              <a:off x="2395" y="2095"/>
              <a:ext cx="1138" cy="764"/>
            </a:xfrm>
            <a:prstGeom prst="hexagon">
              <a:avLst>
                <a:gd name="adj" fmla="val 37238"/>
                <a:gd name="vf" fmla="val 115470"/>
              </a:avLst>
            </a:prstGeom>
            <a:solidFill>
              <a:srgbClr val="F8F8F8"/>
            </a:solidFill>
            <a:ln w="19050" algn="ctr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30770" name="Rectangle 50"/>
          <p:cNvSpPr>
            <a:spLocks noChangeArrowheads="1"/>
          </p:cNvSpPr>
          <p:nvPr/>
        </p:nvSpPr>
        <p:spPr bwMode="auto">
          <a:xfrm>
            <a:off x="3857625" y="3597275"/>
            <a:ext cx="1285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Karakteristike</a:t>
            </a:r>
            <a:endParaRPr lang="en-US" sz="2400" b="1" i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67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cer\Desktop\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4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esktop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3" y="-3903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5"/>
          <p:cNvSpPr>
            <a:spLocks noChangeShapeType="1"/>
          </p:cNvSpPr>
          <p:nvPr/>
        </p:nvSpPr>
        <p:spPr bwMode="black">
          <a:xfrm>
            <a:off x="3516313" y="4632325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Sadržaj</a:t>
            </a:r>
            <a:endParaRPr lang="en-US" smtClean="0">
              <a:solidFill>
                <a:schemeClr val="accent1"/>
              </a:solidFill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r-Latn-CS" i="0"/>
          </a:p>
        </p:txBody>
      </p:sp>
      <p:sp>
        <p:nvSpPr>
          <p:cNvPr id="4101" name="Line 25"/>
          <p:cNvSpPr>
            <a:spLocks noChangeShapeType="1"/>
          </p:cNvSpPr>
          <p:nvPr/>
        </p:nvSpPr>
        <p:spPr bwMode="black">
          <a:xfrm>
            <a:off x="3708400" y="4149725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02" name="Rectangle 26"/>
          <p:cNvSpPr>
            <a:spLocks noChangeArrowheads="1"/>
          </p:cNvSpPr>
          <p:nvPr/>
        </p:nvSpPr>
        <p:spPr bwMode="black">
          <a:xfrm>
            <a:off x="4386263" y="3716338"/>
            <a:ext cx="3552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b="1" i="0">
                <a:cs typeface="Arial" charset="0"/>
              </a:rPr>
              <a:t>Wiser-U</a:t>
            </a:r>
            <a:endParaRPr lang="en-US" b="1" i="0">
              <a:cs typeface="Arial" charset="0"/>
            </a:endParaRPr>
          </a:p>
        </p:txBody>
      </p:sp>
      <p:sp>
        <p:nvSpPr>
          <p:cNvPr id="4103" name="Line 27"/>
          <p:cNvSpPr>
            <a:spLocks noChangeShapeType="1"/>
          </p:cNvSpPr>
          <p:nvPr/>
        </p:nvSpPr>
        <p:spPr bwMode="black">
          <a:xfrm>
            <a:off x="2557463" y="2117725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4104" name="Picture 28" descr="num-1_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65400"/>
            <a:ext cx="21812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9" descr="d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85800" y="2492375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30"/>
          <p:cNvSpPr>
            <a:spLocks noChangeArrowheads="1"/>
          </p:cNvSpPr>
          <p:nvPr/>
        </p:nvSpPr>
        <p:spPr bwMode="black">
          <a:xfrm>
            <a:off x="3243263" y="1736725"/>
            <a:ext cx="355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b="1" i="0">
                <a:cs typeface="Arial" charset="0"/>
              </a:rPr>
              <a:t>Uvod</a:t>
            </a:r>
            <a:endParaRPr lang="en-US" b="1" i="0">
              <a:cs typeface="Arial" charset="0"/>
            </a:endParaRPr>
          </a:p>
        </p:txBody>
      </p:sp>
      <p:sp>
        <p:nvSpPr>
          <p:cNvPr id="4107" name="Line 31"/>
          <p:cNvSpPr>
            <a:spLocks noChangeShapeType="1"/>
          </p:cNvSpPr>
          <p:nvPr/>
        </p:nvSpPr>
        <p:spPr bwMode="black">
          <a:xfrm>
            <a:off x="3087688" y="255111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08" name="Rectangle 32"/>
          <p:cNvSpPr>
            <a:spLocks noChangeArrowheads="1"/>
          </p:cNvSpPr>
          <p:nvPr/>
        </p:nvSpPr>
        <p:spPr bwMode="black">
          <a:xfrm>
            <a:off x="3740150" y="2170113"/>
            <a:ext cx="3552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b="1" i="0">
                <a:cs typeface="Arial" charset="0"/>
              </a:rPr>
              <a:t>Kina</a:t>
            </a:r>
            <a:endParaRPr lang="en-US" b="1" i="0">
              <a:cs typeface="Arial" charset="0"/>
            </a:endParaRPr>
          </a:p>
        </p:txBody>
      </p:sp>
      <p:sp>
        <p:nvSpPr>
          <p:cNvPr id="4109" name="Line 33"/>
          <p:cNvSpPr>
            <a:spLocks noChangeShapeType="1"/>
          </p:cNvSpPr>
          <p:nvPr/>
        </p:nvSpPr>
        <p:spPr bwMode="black">
          <a:xfrm>
            <a:off x="3486150" y="3030538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10" name="Rectangle 34"/>
          <p:cNvSpPr>
            <a:spLocks noChangeArrowheads="1"/>
          </p:cNvSpPr>
          <p:nvPr/>
        </p:nvSpPr>
        <p:spPr bwMode="black">
          <a:xfrm>
            <a:off x="4171950" y="2649538"/>
            <a:ext cx="3552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b="1" i="0">
                <a:cs typeface="Arial" charset="0"/>
              </a:rPr>
              <a:t>Peking</a:t>
            </a:r>
            <a:endParaRPr lang="en-US" b="1" i="0">
              <a:cs typeface="Arial" charset="0"/>
            </a:endParaRPr>
          </a:p>
        </p:txBody>
      </p:sp>
      <p:sp>
        <p:nvSpPr>
          <p:cNvPr id="4111" name="Line 35"/>
          <p:cNvSpPr>
            <a:spLocks noChangeShapeType="1"/>
          </p:cNvSpPr>
          <p:nvPr/>
        </p:nvSpPr>
        <p:spPr bwMode="black">
          <a:xfrm>
            <a:off x="3732213" y="357346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12" name="Rectangle 36"/>
          <p:cNvSpPr>
            <a:spLocks noChangeArrowheads="1"/>
          </p:cNvSpPr>
          <p:nvPr/>
        </p:nvSpPr>
        <p:spPr bwMode="black">
          <a:xfrm>
            <a:off x="4384675" y="3186113"/>
            <a:ext cx="3552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b="1" i="0">
                <a:cs typeface="Arial" charset="0"/>
              </a:rPr>
              <a:t>Pekinško sveučilište</a:t>
            </a:r>
            <a:endParaRPr lang="en-US" b="1" i="0">
              <a:cs typeface="Arial" charset="0"/>
            </a:endParaRPr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ltGray">
          <a:xfrm>
            <a:off x="2417763" y="1812925"/>
            <a:ext cx="314325" cy="3302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1302" name="Oval 38"/>
          <p:cNvSpPr>
            <a:spLocks noChangeArrowheads="1"/>
          </p:cNvSpPr>
          <p:nvPr/>
        </p:nvSpPr>
        <p:spPr bwMode="gray">
          <a:xfrm>
            <a:off x="2987675" y="2235200"/>
            <a:ext cx="314325" cy="330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gray">
          <a:xfrm>
            <a:off x="3414713" y="2738438"/>
            <a:ext cx="314325" cy="330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1304" name="Oval 40"/>
          <p:cNvSpPr>
            <a:spLocks noChangeArrowheads="1"/>
          </p:cNvSpPr>
          <p:nvPr/>
        </p:nvSpPr>
        <p:spPr bwMode="ltGray">
          <a:xfrm>
            <a:off x="3600450" y="3243263"/>
            <a:ext cx="314325" cy="3302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1305" name="Oval 41"/>
          <p:cNvSpPr>
            <a:spLocks noChangeArrowheads="1"/>
          </p:cNvSpPr>
          <p:nvPr/>
        </p:nvSpPr>
        <p:spPr bwMode="gray">
          <a:xfrm>
            <a:off x="3568700" y="3787775"/>
            <a:ext cx="314325" cy="330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4118" name="Line 33"/>
          <p:cNvSpPr>
            <a:spLocks noChangeShapeType="1"/>
          </p:cNvSpPr>
          <p:nvPr/>
        </p:nvSpPr>
        <p:spPr bwMode="black">
          <a:xfrm>
            <a:off x="3276600" y="508476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19" name="Rectangle 34"/>
          <p:cNvSpPr>
            <a:spLocks noChangeArrowheads="1"/>
          </p:cNvSpPr>
          <p:nvPr/>
        </p:nvSpPr>
        <p:spPr bwMode="black">
          <a:xfrm>
            <a:off x="3492500" y="5084763"/>
            <a:ext cx="3552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b="1" i="0">
                <a:cs typeface="Arial" charset="0"/>
              </a:rPr>
              <a:t>Zabranjeni grad</a:t>
            </a:r>
            <a:endParaRPr lang="en-US" b="1" i="0">
              <a:cs typeface="Arial" charset="0"/>
            </a:endParaRPr>
          </a:p>
        </p:txBody>
      </p:sp>
      <p:sp>
        <p:nvSpPr>
          <p:cNvPr id="23" name="Oval 39"/>
          <p:cNvSpPr>
            <a:spLocks noChangeArrowheads="1"/>
          </p:cNvSpPr>
          <p:nvPr/>
        </p:nvSpPr>
        <p:spPr bwMode="gray">
          <a:xfrm>
            <a:off x="3416300" y="4322763"/>
            <a:ext cx="314325" cy="330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4121" name="Line 35"/>
          <p:cNvSpPr>
            <a:spLocks noChangeShapeType="1"/>
          </p:cNvSpPr>
          <p:nvPr/>
        </p:nvSpPr>
        <p:spPr bwMode="black">
          <a:xfrm>
            <a:off x="2987675" y="551656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22" name="Rectangle 36"/>
          <p:cNvSpPr>
            <a:spLocks noChangeArrowheads="1"/>
          </p:cNvSpPr>
          <p:nvPr/>
        </p:nvSpPr>
        <p:spPr bwMode="black">
          <a:xfrm>
            <a:off x="3106738" y="5516563"/>
            <a:ext cx="3552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b="1" i="0">
                <a:cs typeface="Arial" charset="0"/>
              </a:rPr>
              <a:t>Kineski zid</a:t>
            </a:r>
            <a:endParaRPr lang="en-US" b="1" i="0">
              <a:cs typeface="Arial" charset="0"/>
            </a:endParaRPr>
          </a:p>
        </p:txBody>
      </p:sp>
      <p:sp>
        <p:nvSpPr>
          <p:cNvPr id="26" name="Oval 40"/>
          <p:cNvSpPr>
            <a:spLocks noChangeArrowheads="1"/>
          </p:cNvSpPr>
          <p:nvPr/>
        </p:nvSpPr>
        <p:spPr bwMode="ltGray">
          <a:xfrm>
            <a:off x="3132138" y="4797425"/>
            <a:ext cx="314325" cy="3302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4124" name="Rectangle 26"/>
          <p:cNvSpPr>
            <a:spLocks noChangeArrowheads="1"/>
          </p:cNvSpPr>
          <p:nvPr/>
        </p:nvSpPr>
        <p:spPr bwMode="black">
          <a:xfrm>
            <a:off x="4202113" y="4251325"/>
            <a:ext cx="355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b="1" i="0">
                <a:cs typeface="Arial" charset="0"/>
              </a:rPr>
              <a:t>Smještaj</a:t>
            </a:r>
            <a:endParaRPr lang="en-US" b="1" i="0">
              <a:cs typeface="Arial" charset="0"/>
            </a:endParaRPr>
          </a:p>
        </p:txBody>
      </p:sp>
      <p:sp>
        <p:nvSpPr>
          <p:cNvPr id="29" name="Oval 41"/>
          <p:cNvSpPr>
            <a:spLocks noChangeArrowheads="1"/>
          </p:cNvSpPr>
          <p:nvPr/>
        </p:nvSpPr>
        <p:spPr bwMode="gray">
          <a:xfrm>
            <a:off x="2771775" y="5229225"/>
            <a:ext cx="314325" cy="330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4126" name="Line 25"/>
          <p:cNvSpPr>
            <a:spLocks noChangeShapeType="1"/>
          </p:cNvSpPr>
          <p:nvPr/>
        </p:nvSpPr>
        <p:spPr bwMode="black">
          <a:xfrm>
            <a:off x="2484438" y="5876925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31" name="Oval 39"/>
          <p:cNvSpPr>
            <a:spLocks noChangeArrowheads="1"/>
          </p:cNvSpPr>
          <p:nvPr/>
        </p:nvSpPr>
        <p:spPr bwMode="gray">
          <a:xfrm>
            <a:off x="2339975" y="5589588"/>
            <a:ext cx="314325" cy="3302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4128" name="Rectangle 26"/>
          <p:cNvSpPr>
            <a:spLocks noChangeArrowheads="1"/>
          </p:cNvSpPr>
          <p:nvPr/>
        </p:nvSpPr>
        <p:spPr bwMode="black">
          <a:xfrm>
            <a:off x="3779838" y="4718050"/>
            <a:ext cx="355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b="1" i="0">
                <a:cs typeface="Arial" charset="0"/>
              </a:rPr>
              <a:t>Rajski hram (Temple of Haven)</a:t>
            </a:r>
            <a:endParaRPr lang="en-US" b="1" i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Zahvaljujemo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495425"/>
            <a:ext cx="8229600" cy="4741887"/>
          </a:xfrm>
        </p:spPr>
        <p:txBody>
          <a:bodyPr/>
          <a:lstStyle/>
          <a:p>
            <a:r>
              <a:rPr lang="hr-HR" dirty="0" smtClean="0"/>
              <a:t>Profesorima, asistentima i kolegama te svima ostalima koji su nam pomogli u pripremi projekta i omogućili nam ovo prekrasno iskustvo</a:t>
            </a:r>
          </a:p>
          <a:p>
            <a:r>
              <a:rPr lang="hr-HR" dirty="0" smtClean="0"/>
              <a:t>Sponzorima  – Studentski centar, studentski zbor, Varaždinska, Koprivničko-križevačka i Međimurska županija, grad Varaždin, Vinarija Šibenik, GIT i drugi.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Uvod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23850" y="1341438"/>
            <a:ext cx="50768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800" b="1"/>
              <a:t>Kako je sve krenulo?????</a:t>
            </a:r>
          </a:p>
          <a:p>
            <a:endParaRPr lang="hr-HR" sz="2800" b="1"/>
          </a:p>
          <a:p>
            <a:pPr>
              <a:buFont typeface="Arial" charset="0"/>
              <a:buChar char="•"/>
            </a:pPr>
            <a:r>
              <a:rPr lang="hr-HR" sz="2800" b="1"/>
              <a:t>Obavijest na FOI-evim stranicama</a:t>
            </a:r>
          </a:p>
          <a:p>
            <a:pPr>
              <a:buFont typeface="Arial" charset="0"/>
              <a:buChar char="•"/>
            </a:pPr>
            <a:r>
              <a:rPr lang="hr-HR" sz="2800" b="1"/>
              <a:t>Prijava projekta</a:t>
            </a:r>
          </a:p>
          <a:p>
            <a:pPr>
              <a:buFont typeface="Arial" charset="0"/>
              <a:buChar char="•"/>
            </a:pPr>
            <a:r>
              <a:rPr lang="hr-HR" sz="2800" b="1"/>
              <a:t>Prolazak u finalni krug</a:t>
            </a:r>
          </a:p>
          <a:p>
            <a:pPr>
              <a:buFont typeface="Arial" charset="0"/>
              <a:buChar char="•"/>
            </a:pPr>
            <a:r>
              <a:rPr lang="hr-HR" sz="2800" b="1"/>
              <a:t>Odlazak u Peking</a:t>
            </a:r>
          </a:p>
          <a:p>
            <a:endParaRPr lang="hr-HR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700338" y="4025900"/>
            <a:ext cx="644366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3200" b="1" u="sng"/>
              <a:t>Prijevoz</a:t>
            </a:r>
          </a:p>
          <a:p>
            <a:pPr algn="r"/>
            <a:r>
              <a:rPr lang="hr-HR" sz="3200"/>
              <a:t>Turkish Airlines</a:t>
            </a:r>
          </a:p>
          <a:p>
            <a:pPr algn="r"/>
            <a:r>
              <a:rPr lang="hr-HR" sz="3200"/>
              <a:t>90 minuta Zagreb  – Istambul</a:t>
            </a:r>
          </a:p>
          <a:p>
            <a:pPr algn="r"/>
            <a:r>
              <a:rPr lang="hr-HR" sz="3200"/>
              <a:t>10 sati Istambul  - Peking</a:t>
            </a:r>
          </a:p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AZIJA</a:t>
            </a:r>
            <a:endParaRPr lang="en-US" smtClean="0"/>
          </a:p>
        </p:txBody>
      </p:sp>
      <p:grpSp>
        <p:nvGrpSpPr>
          <p:cNvPr id="6147" name="Group 65"/>
          <p:cNvGrpSpPr>
            <a:grpSpLocks/>
          </p:cNvGrpSpPr>
          <p:nvPr/>
        </p:nvGrpSpPr>
        <p:grpSpPr bwMode="auto">
          <a:xfrm>
            <a:off x="2120900" y="1768475"/>
            <a:ext cx="5027613" cy="923925"/>
            <a:chOff x="1255" y="1050"/>
            <a:chExt cx="3167" cy="582"/>
          </a:xfrm>
        </p:grpSpPr>
        <p:sp>
          <p:nvSpPr>
            <p:cNvPr id="13378" name="AutoShape 66"/>
            <p:cNvSpPr>
              <a:spLocks noChangeArrowheads="1"/>
            </p:cNvSpPr>
            <p:nvPr/>
          </p:nvSpPr>
          <p:spPr bwMode="gray">
            <a:xfrm>
              <a:off x="1255" y="1050"/>
              <a:ext cx="3167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156" name="Line 67"/>
            <p:cNvSpPr>
              <a:spLocks noChangeShapeType="1"/>
            </p:cNvSpPr>
            <p:nvPr/>
          </p:nvSpPr>
          <p:spPr bwMode="gray">
            <a:xfrm>
              <a:off x="1392" y="16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6157" name="Line 68"/>
            <p:cNvSpPr>
              <a:spLocks noChangeShapeType="1"/>
            </p:cNvSpPr>
            <p:nvPr/>
          </p:nvSpPr>
          <p:spPr bwMode="gray">
            <a:xfrm>
              <a:off x="1392" y="105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148" name="Text Box 4"/>
          <p:cNvSpPr txBox="1">
            <a:spLocks noChangeArrowheads="1"/>
          </p:cNvSpPr>
          <p:nvPr/>
        </p:nvSpPr>
        <p:spPr bwMode="gray">
          <a:xfrm>
            <a:off x="2428875" y="1930400"/>
            <a:ext cx="45704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sz="1600" i="0" dirty="0">
                <a:solidFill>
                  <a:srgbClr val="F8F8F8"/>
                </a:solidFill>
                <a:cs typeface="Arial" charset="0"/>
              </a:rPr>
              <a:t>50 milijuna km</a:t>
            </a:r>
            <a:r>
              <a:rPr lang="hr-HR" sz="1600" i="0" baseline="30000" dirty="0">
                <a:solidFill>
                  <a:srgbClr val="F8F8F8"/>
                </a:solidFill>
                <a:cs typeface="Arial" charset="0"/>
              </a:rPr>
              <a:t>2</a:t>
            </a:r>
            <a:endParaRPr lang="hr-HR" sz="1600" i="0" dirty="0">
              <a:solidFill>
                <a:srgbClr val="F8F8F8"/>
              </a:solidFill>
              <a:cs typeface="Arial" charset="0"/>
            </a:endParaRPr>
          </a:p>
          <a:p>
            <a:pPr algn="ctr" eaLnBrk="0" hangingPunct="0"/>
            <a:r>
              <a:rPr lang="hr-HR" sz="1600" i="0" dirty="0">
                <a:solidFill>
                  <a:srgbClr val="F8F8F8"/>
                </a:solidFill>
                <a:cs typeface="Arial" charset="0"/>
              </a:rPr>
              <a:t>Populacija 4 milijarde</a:t>
            </a:r>
            <a:endParaRPr lang="en-US" sz="1600" i="0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1304925" y="1600200"/>
            <a:ext cx="1238250" cy="1236663"/>
            <a:chOff x="802" y="845"/>
            <a:chExt cx="827" cy="826"/>
          </a:xfrm>
        </p:grpSpPr>
        <p:sp>
          <p:nvSpPr>
            <p:cNvPr id="6152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153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6154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 i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6150" name="Text Box 9"/>
          <p:cNvSpPr txBox="1">
            <a:spLocks noChangeArrowheads="1"/>
          </p:cNvSpPr>
          <p:nvPr/>
        </p:nvSpPr>
        <p:spPr bwMode="gray">
          <a:xfrm>
            <a:off x="1376363" y="1900238"/>
            <a:ext cx="10826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 i="0">
                <a:solidFill>
                  <a:srgbClr val="080808"/>
                </a:solidFill>
                <a:cs typeface="Arial" charset="0"/>
              </a:rPr>
              <a:t>Azija</a:t>
            </a:r>
            <a:endParaRPr lang="en-US" b="1" i="0">
              <a:solidFill>
                <a:srgbClr val="080808"/>
              </a:solidFill>
              <a:cs typeface="Arial" charset="0"/>
            </a:endParaRPr>
          </a:p>
        </p:txBody>
      </p:sp>
      <p:pic>
        <p:nvPicPr>
          <p:cNvPr id="1026" name="Picture 2" descr="C:\Users\Acer\Desktop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909888"/>
            <a:ext cx="9142413" cy="394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53"/>
          <p:cNvGrpSpPr>
            <a:grpSpLocks/>
          </p:cNvGrpSpPr>
          <p:nvPr/>
        </p:nvGrpSpPr>
        <p:grpSpPr bwMode="auto">
          <a:xfrm>
            <a:off x="2139950" y="4121150"/>
            <a:ext cx="5056188" cy="923925"/>
            <a:chOff x="1267" y="2532"/>
            <a:chExt cx="3185" cy="582"/>
          </a:xfrm>
        </p:grpSpPr>
        <p:sp>
          <p:nvSpPr>
            <p:cNvPr id="13366" name="AutoShape 54"/>
            <p:cNvSpPr>
              <a:spLocks noChangeArrowheads="1"/>
            </p:cNvSpPr>
            <p:nvPr/>
          </p:nvSpPr>
          <p:spPr bwMode="gray">
            <a:xfrm>
              <a:off x="1267" y="2532"/>
              <a:ext cx="3185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211" name="Line 55"/>
            <p:cNvSpPr>
              <a:spLocks noChangeShapeType="1"/>
            </p:cNvSpPr>
            <p:nvPr/>
          </p:nvSpPr>
          <p:spPr bwMode="gray">
            <a:xfrm>
              <a:off x="1412" y="311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212" name="Line 56"/>
            <p:cNvSpPr>
              <a:spLocks noChangeShapeType="1"/>
            </p:cNvSpPr>
            <p:nvPr/>
          </p:nvSpPr>
          <p:spPr bwMode="gray">
            <a:xfrm>
              <a:off x="1418" y="25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7171" name="Group 57"/>
          <p:cNvGrpSpPr>
            <a:grpSpLocks/>
          </p:cNvGrpSpPr>
          <p:nvPr/>
        </p:nvGrpSpPr>
        <p:grpSpPr bwMode="auto">
          <a:xfrm>
            <a:off x="2214563" y="5311775"/>
            <a:ext cx="5084762" cy="923925"/>
            <a:chOff x="1314" y="3282"/>
            <a:chExt cx="3203" cy="582"/>
          </a:xfrm>
        </p:grpSpPr>
        <p:sp>
          <p:nvSpPr>
            <p:cNvPr id="13370" name="AutoShape 58"/>
            <p:cNvSpPr>
              <a:spLocks noChangeArrowheads="1"/>
            </p:cNvSpPr>
            <p:nvPr/>
          </p:nvSpPr>
          <p:spPr bwMode="gray">
            <a:xfrm>
              <a:off x="1314" y="32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shade val="6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208" name="Line 59"/>
            <p:cNvSpPr>
              <a:spLocks noChangeShapeType="1"/>
            </p:cNvSpPr>
            <p:nvPr/>
          </p:nvSpPr>
          <p:spPr bwMode="gray">
            <a:xfrm>
              <a:off x="1392" y="38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209" name="Line 60"/>
            <p:cNvSpPr>
              <a:spLocks noChangeShapeType="1"/>
            </p:cNvSpPr>
            <p:nvPr/>
          </p:nvSpPr>
          <p:spPr bwMode="gray">
            <a:xfrm>
              <a:off x="1407" y="328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7172" name="Group 61"/>
          <p:cNvGrpSpPr>
            <a:grpSpLocks/>
          </p:cNvGrpSpPr>
          <p:nvPr/>
        </p:nvGrpSpPr>
        <p:grpSpPr bwMode="auto">
          <a:xfrm>
            <a:off x="2214563" y="2930525"/>
            <a:ext cx="5084762" cy="923925"/>
            <a:chOff x="1314" y="1782"/>
            <a:chExt cx="3203" cy="582"/>
          </a:xfrm>
        </p:grpSpPr>
        <p:sp>
          <p:nvSpPr>
            <p:cNvPr id="13374" name="AutoShape 6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shade val="6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205" name="Line 6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206" name="Line 6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7173" name="Group 65"/>
          <p:cNvGrpSpPr>
            <a:grpSpLocks/>
          </p:cNvGrpSpPr>
          <p:nvPr/>
        </p:nvGrpSpPr>
        <p:grpSpPr bwMode="auto">
          <a:xfrm>
            <a:off x="2120900" y="1768475"/>
            <a:ext cx="5027613" cy="923925"/>
            <a:chOff x="1255" y="1050"/>
            <a:chExt cx="3167" cy="582"/>
          </a:xfrm>
        </p:grpSpPr>
        <p:sp>
          <p:nvSpPr>
            <p:cNvPr id="13378" name="AutoShape 66"/>
            <p:cNvSpPr>
              <a:spLocks noChangeArrowheads="1"/>
            </p:cNvSpPr>
            <p:nvPr/>
          </p:nvSpPr>
          <p:spPr bwMode="gray">
            <a:xfrm>
              <a:off x="1255" y="1050"/>
              <a:ext cx="3167" cy="5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202" name="Line 67"/>
            <p:cNvSpPr>
              <a:spLocks noChangeShapeType="1"/>
            </p:cNvSpPr>
            <p:nvPr/>
          </p:nvSpPr>
          <p:spPr bwMode="gray">
            <a:xfrm>
              <a:off x="1392" y="163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14902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7203" name="Line 68"/>
            <p:cNvSpPr>
              <a:spLocks noChangeShapeType="1"/>
            </p:cNvSpPr>
            <p:nvPr/>
          </p:nvSpPr>
          <p:spPr bwMode="gray">
            <a:xfrm>
              <a:off x="1392" y="1052"/>
              <a:ext cx="2950" cy="0"/>
            </a:xfrm>
            <a:prstGeom prst="line">
              <a:avLst/>
            </a:prstGeom>
            <a:noFill/>
            <a:ln w="3175">
              <a:solidFill>
                <a:srgbClr val="FFFFFF">
                  <a:alpha val="25098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7174" name="Text Box 4"/>
          <p:cNvSpPr txBox="1">
            <a:spLocks noChangeArrowheads="1"/>
          </p:cNvSpPr>
          <p:nvPr/>
        </p:nvSpPr>
        <p:spPr bwMode="gray">
          <a:xfrm>
            <a:off x="2428875" y="1930400"/>
            <a:ext cx="45704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sz="1600" i="0">
                <a:solidFill>
                  <a:srgbClr val="F8F8F8"/>
                </a:solidFill>
                <a:cs typeface="Arial" charset="0"/>
              </a:rPr>
              <a:t>50 milijuna km</a:t>
            </a:r>
            <a:r>
              <a:rPr lang="hr-HR" sz="1600" i="0" baseline="30000">
                <a:solidFill>
                  <a:srgbClr val="F8F8F8"/>
                </a:solidFill>
                <a:cs typeface="Arial" charset="0"/>
              </a:rPr>
              <a:t>2</a:t>
            </a:r>
            <a:endParaRPr lang="hr-HR" sz="1600" i="0">
              <a:solidFill>
                <a:srgbClr val="F8F8F8"/>
              </a:solidFill>
              <a:cs typeface="Arial" charset="0"/>
            </a:endParaRPr>
          </a:p>
          <a:p>
            <a:pPr algn="ctr" eaLnBrk="0" hangingPunct="0"/>
            <a:r>
              <a:rPr lang="hr-HR" sz="1600" i="0">
                <a:solidFill>
                  <a:srgbClr val="F8F8F8"/>
                </a:solidFill>
                <a:cs typeface="Arial" charset="0"/>
              </a:rPr>
              <a:t>Populacija 4 milijarde</a:t>
            </a:r>
            <a:endParaRPr lang="en-US" sz="1600" i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gray">
          <a:xfrm>
            <a:off x="2387600" y="3233738"/>
            <a:ext cx="4570413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sz="1600"/>
              <a:t>9.596.960 km².</a:t>
            </a:r>
            <a:endParaRPr lang="en-US" sz="1600" i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7176" name="Text Box 18"/>
          <p:cNvSpPr txBox="1">
            <a:spLocks noChangeArrowheads="1"/>
          </p:cNvSpPr>
          <p:nvPr/>
        </p:nvSpPr>
        <p:spPr bwMode="gray">
          <a:xfrm>
            <a:off x="2428875" y="4429125"/>
            <a:ext cx="4570413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sz="1600" i="0">
                <a:solidFill>
                  <a:srgbClr val="F8F8F8"/>
                </a:solidFill>
                <a:cs typeface="Arial" charset="0"/>
              </a:rPr>
              <a:t>1,3 Milijarde ljudi</a:t>
            </a:r>
            <a:endParaRPr lang="en-US" sz="1600" i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7177" name="Text Box 25"/>
          <p:cNvSpPr txBox="1">
            <a:spLocks noChangeArrowheads="1"/>
          </p:cNvSpPr>
          <p:nvPr/>
        </p:nvSpPr>
        <p:spPr bwMode="gray">
          <a:xfrm>
            <a:off x="2357438" y="5591175"/>
            <a:ext cx="4570412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sz="1600" i="0">
                <a:solidFill>
                  <a:srgbClr val="F8F8F8"/>
                </a:solidFill>
                <a:cs typeface="Arial" charset="0"/>
              </a:rPr>
              <a:t>1Yuan  = 0,8kn</a:t>
            </a:r>
            <a:endParaRPr lang="en-US" sz="1600" i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7178" name="Group 5"/>
          <p:cNvGrpSpPr>
            <a:grpSpLocks/>
          </p:cNvGrpSpPr>
          <p:nvPr/>
        </p:nvGrpSpPr>
        <p:grpSpPr bwMode="auto">
          <a:xfrm>
            <a:off x="1304925" y="1600200"/>
            <a:ext cx="1238250" cy="1236663"/>
            <a:chOff x="802" y="845"/>
            <a:chExt cx="827" cy="826"/>
          </a:xfrm>
        </p:grpSpPr>
        <p:sp>
          <p:nvSpPr>
            <p:cNvPr id="7198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199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fol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200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fol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 i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7179" name="Text Box 9"/>
          <p:cNvSpPr txBox="1">
            <a:spLocks noChangeArrowheads="1"/>
          </p:cNvSpPr>
          <p:nvPr/>
        </p:nvSpPr>
        <p:spPr bwMode="gray">
          <a:xfrm>
            <a:off x="1376363" y="1900238"/>
            <a:ext cx="10826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 i="0">
                <a:solidFill>
                  <a:srgbClr val="080808"/>
                </a:solidFill>
                <a:cs typeface="Arial" charset="0"/>
              </a:rPr>
              <a:t>Azija</a:t>
            </a:r>
            <a:endParaRPr lang="en-US" b="1" i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6886575" y="2749550"/>
            <a:ext cx="1238250" cy="1236663"/>
            <a:chOff x="802" y="845"/>
            <a:chExt cx="827" cy="826"/>
          </a:xfrm>
        </p:grpSpPr>
        <p:sp>
          <p:nvSpPr>
            <p:cNvPr id="7195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196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197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 i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7181" name="Text Box 16"/>
          <p:cNvSpPr txBox="1">
            <a:spLocks noChangeArrowheads="1"/>
          </p:cNvSpPr>
          <p:nvPr/>
        </p:nvSpPr>
        <p:spPr bwMode="gray">
          <a:xfrm>
            <a:off x="6891338" y="3130550"/>
            <a:ext cx="11811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 i="0">
                <a:solidFill>
                  <a:srgbClr val="080808"/>
                </a:solidFill>
                <a:cs typeface="Arial" charset="0"/>
              </a:rPr>
              <a:t>Površina</a:t>
            </a:r>
            <a:endParaRPr lang="en-US" b="1" i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7182" name="Group 19"/>
          <p:cNvGrpSpPr>
            <a:grpSpLocks/>
          </p:cNvGrpSpPr>
          <p:nvPr/>
        </p:nvGrpSpPr>
        <p:grpSpPr bwMode="auto">
          <a:xfrm>
            <a:off x="1295400" y="3970338"/>
            <a:ext cx="1238250" cy="1236662"/>
            <a:chOff x="802" y="845"/>
            <a:chExt cx="827" cy="826"/>
          </a:xfrm>
        </p:grpSpPr>
        <p:sp>
          <p:nvSpPr>
            <p:cNvPr id="7192" name="Oval 20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193" name="Oval 21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hlink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194" name="Oval 22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hlink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 i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7183" name="Text Box 23"/>
          <p:cNvSpPr txBox="1">
            <a:spLocks noChangeArrowheads="1"/>
          </p:cNvSpPr>
          <p:nvPr/>
        </p:nvSpPr>
        <p:spPr bwMode="gray">
          <a:xfrm>
            <a:off x="1265238" y="4448175"/>
            <a:ext cx="123507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i="0">
                <a:solidFill>
                  <a:srgbClr val="080808"/>
                </a:solidFill>
                <a:cs typeface="Arial" charset="0"/>
              </a:rPr>
              <a:t>Populacija</a:t>
            </a:r>
            <a:endParaRPr lang="en-US" sz="1600" b="1" i="0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7184" name="Group 26"/>
          <p:cNvGrpSpPr>
            <a:grpSpLocks/>
          </p:cNvGrpSpPr>
          <p:nvPr/>
        </p:nvGrpSpPr>
        <p:grpSpPr bwMode="auto">
          <a:xfrm>
            <a:off x="6886575" y="5130800"/>
            <a:ext cx="1238250" cy="1236663"/>
            <a:chOff x="802" y="845"/>
            <a:chExt cx="827" cy="826"/>
          </a:xfrm>
        </p:grpSpPr>
        <p:sp>
          <p:nvSpPr>
            <p:cNvPr id="7189" name="Oval 27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190" name="Oval 28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2">
                  <a:alpha val="7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 i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7191" name="Oval 29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2">
                  <a:alpha val="30196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r-Latn-CS" i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7185" name="Text Box 30"/>
          <p:cNvSpPr txBox="1">
            <a:spLocks noChangeArrowheads="1"/>
          </p:cNvSpPr>
          <p:nvPr/>
        </p:nvSpPr>
        <p:spPr bwMode="gray">
          <a:xfrm>
            <a:off x="6958013" y="5559425"/>
            <a:ext cx="108108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 i="0">
                <a:solidFill>
                  <a:srgbClr val="080808"/>
                </a:solidFill>
                <a:cs typeface="Arial" charset="0"/>
              </a:rPr>
              <a:t>Valuta</a:t>
            </a:r>
            <a:endParaRPr lang="en-US" b="1" i="0">
              <a:solidFill>
                <a:srgbClr val="080808"/>
              </a:solidFill>
              <a:cs typeface="Arial" charset="0"/>
            </a:endParaRPr>
          </a:p>
        </p:txBody>
      </p:sp>
      <p:pic>
        <p:nvPicPr>
          <p:cNvPr id="2050" name="Picture 2" descr="C:\Users\Acer\Desktop\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133600" cy="140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Rectangle 52"/>
          <p:cNvSpPr>
            <a:spLocks noGrp="1" noChangeArrowheads="1"/>
          </p:cNvSpPr>
          <p:nvPr>
            <p:ph type="title"/>
          </p:nvPr>
        </p:nvSpPr>
        <p:spPr>
          <a:xfrm>
            <a:off x="590550" y="476250"/>
            <a:ext cx="6934200" cy="990600"/>
          </a:xfrm>
        </p:spPr>
        <p:txBody>
          <a:bodyPr/>
          <a:lstStyle/>
          <a:p>
            <a:pPr eaLnBrk="1" hangingPunct="1"/>
            <a:r>
              <a:rPr lang="hr-HR" smtClean="0"/>
              <a:t>KINA</a:t>
            </a:r>
            <a:endParaRPr lang="en-US" smtClean="0"/>
          </a:p>
        </p:txBody>
      </p:sp>
      <p:pic>
        <p:nvPicPr>
          <p:cNvPr id="2051" name="Picture 3" descr="C:\Users\Acer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" y="5376862"/>
            <a:ext cx="1414463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Peking – sjeverna prijestolnica</a:t>
            </a:r>
            <a:endParaRPr lang="en-US" smtClean="0"/>
          </a:p>
        </p:txBody>
      </p:sp>
      <p:sp>
        <p:nvSpPr>
          <p:cNvPr id="14362" name="Freeform 26"/>
          <p:cNvSpPr>
            <a:spLocks/>
          </p:cNvSpPr>
          <p:nvPr/>
        </p:nvSpPr>
        <p:spPr bwMode="gray">
          <a:xfrm flipH="1">
            <a:off x="254000" y="1628775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4363" name="Freeform 27"/>
          <p:cNvSpPr>
            <a:spLocks/>
          </p:cNvSpPr>
          <p:nvPr/>
        </p:nvSpPr>
        <p:spPr bwMode="gray">
          <a:xfrm>
            <a:off x="2555875" y="1628775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4364" name="Freeform 28"/>
          <p:cNvSpPr>
            <a:spLocks/>
          </p:cNvSpPr>
          <p:nvPr/>
        </p:nvSpPr>
        <p:spPr bwMode="gray">
          <a:xfrm>
            <a:off x="254000" y="3643313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14365" name="Freeform 29"/>
          <p:cNvSpPr>
            <a:spLocks/>
          </p:cNvSpPr>
          <p:nvPr/>
        </p:nvSpPr>
        <p:spPr bwMode="gray">
          <a:xfrm flipH="1">
            <a:off x="2555875" y="3643313"/>
            <a:ext cx="2063750" cy="1728787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199" name="Text Box 31"/>
          <p:cNvSpPr txBox="1">
            <a:spLocks noChangeArrowheads="1"/>
          </p:cNvSpPr>
          <p:nvPr/>
        </p:nvSpPr>
        <p:spPr bwMode="white">
          <a:xfrm>
            <a:off x="455613" y="2032000"/>
            <a:ext cx="157956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i="0">
                <a:solidFill>
                  <a:srgbClr val="FFFFFF"/>
                </a:solidFill>
                <a:cs typeface="Arial" charset="0"/>
              </a:rPr>
              <a:t>Sjeverna prijestolnica</a:t>
            </a:r>
            <a:endParaRPr lang="en-US" sz="1600" b="1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200" name="Text Box 32"/>
          <p:cNvSpPr txBox="1">
            <a:spLocks noChangeArrowheads="1"/>
          </p:cNvSpPr>
          <p:nvPr/>
        </p:nvSpPr>
        <p:spPr bwMode="white">
          <a:xfrm>
            <a:off x="2806700" y="2032000"/>
            <a:ext cx="15795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i="0">
                <a:solidFill>
                  <a:srgbClr val="FFFFFF"/>
                </a:solidFill>
                <a:cs typeface="Arial" charset="0"/>
              </a:rPr>
              <a:t>17,4 Milijuna stanovnika</a:t>
            </a:r>
            <a:endParaRPr lang="en-US" sz="1600" b="1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201" name="Text Box 33"/>
          <p:cNvSpPr txBox="1">
            <a:spLocks noChangeArrowheads="1"/>
          </p:cNvSpPr>
          <p:nvPr/>
        </p:nvSpPr>
        <p:spPr bwMode="white">
          <a:xfrm>
            <a:off x="463550" y="4235450"/>
            <a:ext cx="15795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i="0">
                <a:solidFill>
                  <a:srgbClr val="FFFFFF"/>
                </a:solidFill>
                <a:cs typeface="Arial" charset="0"/>
              </a:rPr>
              <a:t>Olimijske igre 2008</a:t>
            </a:r>
            <a:endParaRPr lang="en-US" sz="1600" b="1" i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202" name="Text Box 34"/>
          <p:cNvSpPr txBox="1">
            <a:spLocks noChangeArrowheads="1"/>
          </p:cNvSpPr>
          <p:nvPr/>
        </p:nvSpPr>
        <p:spPr bwMode="white">
          <a:xfrm>
            <a:off x="2806700" y="3890963"/>
            <a:ext cx="1579563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600" b="1" i="0">
                <a:solidFill>
                  <a:srgbClr val="FFFFFF"/>
                </a:solidFill>
                <a:cs typeface="Arial" charset="0"/>
              </a:rPr>
              <a:t>Politički, prometni, obrazovni, kultuni centar Kine</a:t>
            </a:r>
            <a:endParaRPr lang="en-US" sz="1600" b="1" i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Pekinško Sveučilište</a:t>
            </a:r>
            <a:endParaRPr lang="en-US" smtClean="0"/>
          </a:p>
        </p:txBody>
      </p:sp>
      <p:sp>
        <p:nvSpPr>
          <p:cNvPr id="9219" name="Freeform 123"/>
          <p:cNvSpPr>
            <a:spLocks/>
          </p:cNvSpPr>
          <p:nvPr/>
        </p:nvSpPr>
        <p:spPr bwMode="gray">
          <a:xfrm>
            <a:off x="0" y="2622550"/>
            <a:ext cx="8435975" cy="4311650"/>
          </a:xfrm>
          <a:custGeom>
            <a:avLst/>
            <a:gdLst>
              <a:gd name="T0" fmla="*/ 0 w 5218"/>
              <a:gd name="T1" fmla="*/ 2147483647 h 2716"/>
              <a:gd name="T2" fmla="*/ 0 w 5218"/>
              <a:gd name="T3" fmla="*/ 2147483647 h 2716"/>
              <a:gd name="T4" fmla="*/ 2147483647 w 5218"/>
              <a:gd name="T5" fmla="*/ 2147483647 h 2716"/>
              <a:gd name="T6" fmla="*/ 2147483647 w 5218"/>
              <a:gd name="T7" fmla="*/ 0 h 2716"/>
              <a:gd name="T8" fmla="*/ 0 w 5218"/>
              <a:gd name="T9" fmla="*/ 2147483647 h 27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18"/>
              <a:gd name="T16" fmla="*/ 0 h 2716"/>
              <a:gd name="T17" fmla="*/ 5218 w 5218"/>
              <a:gd name="T18" fmla="*/ 2716 h 27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18" h="2716">
                <a:moveTo>
                  <a:pt x="0" y="2387"/>
                </a:moveTo>
                <a:cubicBezTo>
                  <a:pt x="0" y="2527"/>
                  <a:pt x="0" y="2668"/>
                  <a:pt x="0" y="2668"/>
                </a:cubicBezTo>
                <a:cubicBezTo>
                  <a:pt x="2256" y="2716"/>
                  <a:pt x="4539" y="1996"/>
                  <a:pt x="5218" y="220"/>
                </a:cubicBezTo>
                <a:lnTo>
                  <a:pt x="4011" y="0"/>
                </a:lnTo>
                <a:cubicBezTo>
                  <a:pt x="3333" y="2003"/>
                  <a:pt x="638" y="2311"/>
                  <a:pt x="0" y="238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1746250" y="5822950"/>
            <a:ext cx="765175" cy="800100"/>
            <a:chOff x="819" y="1243"/>
            <a:chExt cx="454" cy="518"/>
          </a:xfrm>
        </p:grpSpPr>
        <p:grpSp>
          <p:nvGrpSpPr>
            <p:cNvPr id="9251" name="Group 125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9253" name="Picture 126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54" name="Picture 12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88" name="Oval 128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6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</p:grpSp>
        <p:pic>
          <p:nvPicPr>
            <p:cNvPr id="9252" name="Picture 12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30"/>
          <p:cNvGrpSpPr>
            <a:grpSpLocks/>
          </p:cNvGrpSpPr>
          <p:nvPr/>
        </p:nvGrpSpPr>
        <p:grpSpPr bwMode="auto">
          <a:xfrm>
            <a:off x="3263900" y="5213350"/>
            <a:ext cx="1079500" cy="1079500"/>
            <a:chOff x="819" y="1243"/>
            <a:chExt cx="454" cy="518"/>
          </a:xfrm>
        </p:grpSpPr>
        <p:grpSp>
          <p:nvGrpSpPr>
            <p:cNvPr id="9246" name="Group 131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9248" name="Picture 132" descr="light_shadow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9" name="Picture 133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94" name="Oval 134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4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</p:grpSp>
        <p:pic>
          <p:nvPicPr>
            <p:cNvPr id="9247" name="Picture 135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36"/>
          <p:cNvGrpSpPr>
            <a:grpSpLocks/>
          </p:cNvGrpSpPr>
          <p:nvPr/>
        </p:nvGrpSpPr>
        <p:grpSpPr bwMode="auto">
          <a:xfrm>
            <a:off x="4876800" y="3994150"/>
            <a:ext cx="1562100" cy="1600200"/>
            <a:chOff x="819" y="1243"/>
            <a:chExt cx="454" cy="518"/>
          </a:xfrm>
        </p:grpSpPr>
        <p:grpSp>
          <p:nvGrpSpPr>
            <p:cNvPr id="9241" name="Group 137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9243" name="Picture 138" descr="light_shadow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4" name="Picture 139" descr="circuler_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0" name="Oval 140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</p:grpSp>
        <p:pic>
          <p:nvPicPr>
            <p:cNvPr id="9242" name="Picture 141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42"/>
          <p:cNvGrpSpPr>
            <a:grpSpLocks/>
          </p:cNvGrpSpPr>
          <p:nvPr/>
        </p:nvGrpSpPr>
        <p:grpSpPr bwMode="auto">
          <a:xfrm>
            <a:off x="6324600" y="1631950"/>
            <a:ext cx="2279650" cy="2362200"/>
            <a:chOff x="819" y="1243"/>
            <a:chExt cx="454" cy="518"/>
          </a:xfrm>
        </p:grpSpPr>
        <p:grpSp>
          <p:nvGrpSpPr>
            <p:cNvPr id="9236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9238" name="Picture 144" descr="light_shadow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-78000" contrast="-78000"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9" name="Picture 145" descr="circuler_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506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55000"/>
                    </a:schemeClr>
                  </a:gs>
                  <a:gs pos="5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/>
              </a:p>
            </p:txBody>
          </p:sp>
        </p:grpSp>
        <p:pic>
          <p:nvPicPr>
            <p:cNvPr id="9237" name="Picture 14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4" name="AutoShape 148"/>
          <p:cNvSpPr>
            <a:spLocks noChangeArrowheads="1"/>
          </p:cNvSpPr>
          <p:nvPr/>
        </p:nvSpPr>
        <p:spPr bwMode="gray">
          <a:xfrm rot="4618100">
            <a:off x="2774950" y="5988051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hr-HR"/>
          </a:p>
        </p:txBody>
      </p:sp>
      <p:sp>
        <p:nvSpPr>
          <p:cNvPr id="9225" name="AutoShape 149"/>
          <p:cNvSpPr>
            <a:spLocks noChangeArrowheads="1"/>
          </p:cNvSpPr>
          <p:nvPr/>
        </p:nvSpPr>
        <p:spPr bwMode="gray">
          <a:xfrm rot="3499593">
            <a:off x="4430713" y="5307013"/>
            <a:ext cx="301625" cy="26352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hr-HR"/>
          </a:p>
        </p:txBody>
      </p:sp>
      <p:sp>
        <p:nvSpPr>
          <p:cNvPr id="9226" name="AutoShape 150"/>
          <p:cNvSpPr>
            <a:spLocks noChangeArrowheads="1"/>
          </p:cNvSpPr>
          <p:nvPr/>
        </p:nvSpPr>
        <p:spPr bwMode="gray">
          <a:xfrm rot="2284555">
            <a:off x="6351588" y="3795713"/>
            <a:ext cx="400050" cy="349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hr-HR"/>
          </a:p>
        </p:txBody>
      </p:sp>
      <p:sp>
        <p:nvSpPr>
          <p:cNvPr id="8203" name="Text Box 18"/>
          <p:cNvSpPr txBox="1">
            <a:spLocks noChangeArrowheads="1"/>
          </p:cNvSpPr>
          <p:nvPr/>
        </p:nvSpPr>
        <p:spPr bwMode="white">
          <a:xfrm>
            <a:off x="1700213" y="5946775"/>
            <a:ext cx="871537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000"/>
              <a:t>Imperial Capital University</a:t>
            </a:r>
            <a:endParaRPr lang="en-US" sz="1000" b="1" i="0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204" name="Text Box 18"/>
          <p:cNvSpPr txBox="1">
            <a:spLocks noChangeArrowheads="1"/>
          </p:cNvSpPr>
          <p:nvPr/>
        </p:nvSpPr>
        <p:spPr bwMode="white">
          <a:xfrm>
            <a:off x="3286125" y="5286375"/>
            <a:ext cx="1047750" cy="93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100"/>
              <a:t>Imperial Capital University's Faculty of Education</a:t>
            </a:r>
            <a:endParaRPr lang="en-US" sz="1100" b="1" i="0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205" name="Text Box 18"/>
          <p:cNvSpPr txBox="1">
            <a:spLocks noChangeArrowheads="1"/>
          </p:cNvSpPr>
          <p:nvPr/>
        </p:nvSpPr>
        <p:spPr bwMode="white">
          <a:xfrm>
            <a:off x="4786313" y="4214813"/>
            <a:ext cx="1785937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800" b="1" i="0">
                <a:solidFill>
                  <a:srgbClr val="FEFFFF"/>
                </a:solidFill>
                <a:latin typeface="Calibri" pitchFamily="34" charset="0"/>
                <a:cs typeface="Arial" charset="0"/>
              </a:rPr>
              <a:t>Peking University</a:t>
            </a:r>
            <a:endParaRPr lang="en-US" sz="2800" b="1" i="0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white">
          <a:xfrm>
            <a:off x="6286500" y="1795463"/>
            <a:ext cx="2357438" cy="206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3200" b="1" i="0">
                <a:solidFill>
                  <a:srgbClr val="FEFFFF"/>
                </a:solidFill>
                <a:latin typeface="Calibri" pitchFamily="34" charset="0"/>
                <a:cs typeface="Arial" charset="0"/>
              </a:rPr>
              <a:t>Pripojena razna sveučilišta i škole</a:t>
            </a:r>
            <a:endParaRPr lang="en-US" sz="3200" b="1" i="0">
              <a:solidFill>
                <a:srgbClr val="FE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231" name="Text Box 4"/>
          <p:cNvSpPr txBox="1">
            <a:spLocks noChangeArrowheads="1"/>
          </p:cNvSpPr>
          <p:nvPr/>
        </p:nvSpPr>
        <p:spPr bwMode="black">
          <a:xfrm>
            <a:off x="838200" y="2317750"/>
            <a:ext cx="48768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/>
              <a:t>2008. je „THE-QS Wordl University Rankings“ rangiralo Pekinško Sveučilište kao 23. najbolje sveučilište u svijetu u području umjetnosti i humanističkih znanosti. </a:t>
            </a:r>
          </a:p>
        </p:txBody>
      </p:sp>
      <p:sp>
        <p:nvSpPr>
          <p:cNvPr id="8208" name="Text Box 156"/>
          <p:cNvSpPr txBox="1">
            <a:spLocks noChangeArrowheads="1"/>
          </p:cNvSpPr>
          <p:nvPr/>
        </p:nvSpPr>
        <p:spPr bwMode="black">
          <a:xfrm>
            <a:off x="1714500" y="5429250"/>
            <a:ext cx="6619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 b="1" i="0">
                <a:cs typeface="Arial" charset="0"/>
              </a:rPr>
              <a:t>1898</a:t>
            </a:r>
            <a:endParaRPr lang="en-US" sz="1400" b="1" i="0">
              <a:cs typeface="Arial" charset="0"/>
            </a:endParaRPr>
          </a:p>
        </p:txBody>
      </p:sp>
      <p:sp>
        <p:nvSpPr>
          <p:cNvPr id="8209" name="Text Box 156"/>
          <p:cNvSpPr txBox="1">
            <a:spLocks noChangeArrowheads="1"/>
          </p:cNvSpPr>
          <p:nvPr/>
        </p:nvSpPr>
        <p:spPr bwMode="black">
          <a:xfrm>
            <a:off x="3357563" y="4786313"/>
            <a:ext cx="661987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 b="1" i="0">
                <a:cs typeface="Arial" charset="0"/>
              </a:rPr>
              <a:t>1902</a:t>
            </a:r>
            <a:endParaRPr lang="en-US" sz="1400" b="1" i="0">
              <a:cs typeface="Arial" charset="0"/>
            </a:endParaRPr>
          </a:p>
        </p:txBody>
      </p:sp>
      <p:sp>
        <p:nvSpPr>
          <p:cNvPr id="8210" name="Text Box 156"/>
          <p:cNvSpPr txBox="1">
            <a:spLocks noChangeArrowheads="1"/>
          </p:cNvSpPr>
          <p:nvPr/>
        </p:nvSpPr>
        <p:spPr bwMode="black">
          <a:xfrm>
            <a:off x="5000625" y="3643313"/>
            <a:ext cx="6619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 b="1" i="0">
                <a:cs typeface="Arial" charset="0"/>
              </a:rPr>
              <a:t>1952</a:t>
            </a:r>
            <a:endParaRPr lang="en-US" sz="1400" b="1" i="0">
              <a:cs typeface="Arial" charset="0"/>
            </a:endParaRPr>
          </a:p>
        </p:txBody>
      </p:sp>
      <p:sp>
        <p:nvSpPr>
          <p:cNvPr id="8211" name="Text Box 156"/>
          <p:cNvSpPr txBox="1">
            <a:spLocks noChangeArrowheads="1"/>
          </p:cNvSpPr>
          <p:nvPr/>
        </p:nvSpPr>
        <p:spPr bwMode="black">
          <a:xfrm>
            <a:off x="6000750" y="1571625"/>
            <a:ext cx="6619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 b="1" i="0">
                <a:cs typeface="Arial" charset="0"/>
              </a:rPr>
              <a:t>2000</a:t>
            </a:r>
            <a:endParaRPr lang="en-US" sz="1400" b="1" i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06" grpId="0"/>
      <p:bldP spid="8208" grpId="0"/>
      <p:bldP spid="8209" grpId="0"/>
      <p:bldP spid="8210" grpId="0"/>
      <p:bldP spid="82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Smještaj i hrana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Hotel ***</a:t>
            </a:r>
          </a:p>
          <a:p>
            <a:pPr lvl="1"/>
            <a:r>
              <a:rPr lang="hr-HR" smtClean="0"/>
              <a:t>polupansion </a:t>
            </a:r>
          </a:p>
          <a:p>
            <a:pPr lvl="1"/>
            <a:r>
              <a:rPr lang="hr-HR" smtClean="0"/>
              <a:t>dvokrevetne sobe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8313" y="3933825"/>
            <a:ext cx="7559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hr-HR" sz="3200" i="0" kern="0" dirty="0">
                <a:latin typeface="+mn-lt"/>
              </a:rPr>
              <a:t>Hrana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hr-HR" sz="2800" i="0" kern="0" dirty="0">
                <a:latin typeface="+mn-lt"/>
              </a:rPr>
              <a:t>Tradicionalna kineska – riža, patka, svinja, zmija, peciva kuhana na pari i </a:t>
            </a:r>
            <a:r>
              <a:rPr lang="hr-HR" sz="2800" i="0" kern="0" dirty="0" err="1">
                <a:latin typeface="+mn-lt"/>
              </a:rPr>
              <a:t>sl</a:t>
            </a:r>
            <a:r>
              <a:rPr lang="hr-HR" sz="2800" i="0" kern="0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Hrana</a:t>
            </a:r>
            <a:endParaRPr lang="hr-HR" dirty="0"/>
          </a:p>
        </p:txBody>
      </p:sp>
      <p:pic>
        <p:nvPicPr>
          <p:cNvPr id="3" name="Picture 2" descr="C:\Users\Acer\Desktop\h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772816"/>
            <a:ext cx="655637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3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ina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Uvod&amp;quot;&quot;/&gt;&lt;property id=&quot;20307&quot; value=&quot;287&quot;/&gt;&lt;/object&gt;&lt;object type=&quot;3&quot; unique_id=&quot;10007&quot;&gt;&lt;property id=&quot;20148&quot; value=&quot;5&quot;/&gt;&lt;property id=&quot;20300&quot; value=&quot;Slide 4 - &amp;quot;AZIJA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Peking – sjeverna prijestolnica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Pekinško Sveučilište&amp;quot;&quot;/&gt;&lt;property id=&quot;20307&quot; value=&quot;262&quot;/&gt;&lt;/object&gt;&lt;object type=&quot;3&quot; unique_id=&quot;10010&quot;&gt;&lt;property id=&quot;20148&quot; value=&quot;5&quot;/&gt;&lt;property id=&quot;20300&quot; value=&quot;Slide 10 - &amp;quot;Wiser - U&amp;quot;&quot;/&gt;&lt;property id=&quot;20307&quot; value=&quot;288&quot;/&gt;&lt;/object&gt;&lt;object type=&quot;3&quot; unique_id=&quot;10012&quot;&gt;&lt;property id=&quot;20148&quot; value=&quot;5&quot;/&gt;&lt;property id=&quot;20300&quot; value=&quot;Slide 18 - &amp;quot;Kineski zid (Great Wall)&amp;quot;&quot;/&gt;&lt;property id=&quot;20307&quot; value=&quot;274&quot;/&gt;&lt;/object&gt;&lt;object type=&quot;3&quot; unique_id=&quot;10013&quot;&gt;&lt;property id=&quot;20148&quot; value=&quot;5&quot;/&gt;&lt;property id=&quot;20300&quot; value=&quot;Slide 22 - &amp;quot;Hvala na pažnji!&amp;quot;&quot;/&gt;&lt;property id=&quot;20307&quot; value=&quot;286&quot;/&gt;&lt;/object&gt;&lt;object type=&quot;3&quot; unique_id=&quot;10062&quot;&gt;&lt;property id=&quot;20148&quot; value=&quot;5&quot;/&gt;&lt;property id=&quot;20300&quot; value=&quot;Slide 11&quot;/&gt;&lt;property id=&quot;20307&quot; value=&quot;289&quot;/&gt;&lt;/object&gt;&lt;object type=&quot;3&quot; unique_id=&quot;10238&quot;&gt;&lt;property id=&quot;20148&quot; value=&quot;5&quot;/&gt;&lt;property id=&quot;20300&quot; value=&quot;Slide 12&quot;/&gt;&lt;property id=&quot;20307&quot; value=&quot;291&quot;/&gt;&lt;/object&gt;&lt;object type=&quot;3&quot; unique_id=&quot;10539&quot;&gt;&lt;property id=&quot;20148&quot; value=&quot;5&quot;/&gt;&lt;property id=&quot;20300&quot; value=&quot;Slide 13&quot;/&gt;&lt;property id=&quot;20307&quot; value=&quot;292&quot;/&gt;&lt;/object&gt;&lt;object type=&quot;3&quot; unique_id=&quot;10684&quot;&gt;&lt;property id=&quot;20148&quot; value=&quot;5&quot;/&gt;&lt;property id=&quot;20300&quot; value=&quot;Slide 20&quot;/&gt;&lt;property id=&quot;20307&quot; value=&quot;293&quot;/&gt;&lt;/object&gt;&lt;object type=&quot;3&quot; unique_id=&quot;10804&quot;&gt;&lt;property id=&quot;20148&quot; value=&quot;5&quot;/&gt;&lt;property id=&quot;20300&quot; value=&quot;Slide 17&quot;/&gt;&lt;property id=&quot;20307&quot; value=&quot;294&quot;/&gt;&lt;/object&gt;&lt;object type=&quot;3&quot; unique_id=&quot;10841&quot;&gt;&lt;property id=&quot;20148&quot; value=&quot;5&quot;/&gt;&lt;property id=&quot;20300&quot; value=&quot;Slide 2 - &amp;quot;Sadržaj&amp;quot;&quot;/&gt;&lt;property id=&quot;20307&quot; value=&quot;301&quot;/&gt;&lt;/object&gt;&lt;object type=&quot;3&quot; unique_id=&quot;10842&quot;&gt;&lt;property id=&quot;20148&quot; value=&quot;5&quot;/&gt;&lt;property id=&quot;20300&quot; value=&quot;Slide 5 - &amp;quot;KINA&amp;quot;&quot;/&gt;&lt;property id=&quot;20307&quot; value=&quot;296&quot;/&gt;&lt;/object&gt;&lt;object type=&quot;3&quot; unique_id=&quot;10843&quot;&gt;&lt;property id=&quot;20148&quot; value=&quot;5&quot;/&gt;&lt;property id=&quot;20300&quot; value=&quot;Slide 8 - &amp;quot;Smještaj i hrana&amp;quot;&quot;/&gt;&lt;property id=&quot;20307&quot; value=&quot;295&quot;/&gt;&lt;/object&gt;&lt;object type=&quot;3&quot; unique_id=&quot;10845&quot;&gt;&lt;property id=&quot;20148&quot; value=&quot;5&quot;/&gt;&lt;property id=&quot;20300&quot; value=&quot;Slide 9 - &amp;quot;Hrana&amp;quot;&quot;/&gt;&lt;property id=&quot;20307&quot; value=&quot;303&quot;/&gt;&lt;/object&gt;&lt;object type=&quot;3&quot; unique_id=&quot;10846&quot;&gt;&lt;property id=&quot;20148&quot; value=&quot;5&quot;/&gt;&lt;property id=&quot;20300&quot; value=&quot;Slide 14 - &amp;quot;Zabranjeni grad&amp;quot;&quot;/&gt;&lt;property id=&quot;20307&quot; value=&quot;300&quot;/&gt;&lt;/object&gt;&lt;object type=&quot;3&quot; unique_id=&quot;10847&quot;&gt;&lt;property id=&quot;20148&quot; value=&quot;5&quot;/&gt;&lt;property id=&quot;20300&quot; value=&quot;Slide 16 - &amp;quot;Zabranjeni grad&amp;quot;&quot;/&gt;&lt;property id=&quot;20307&quot; value=&quot;299&quot;/&gt;&lt;/object&gt;&lt;object type=&quot;3&quot; unique_id=&quot;10848&quot;&gt;&lt;property id=&quot;20148&quot; value=&quot;5&quot;/&gt;&lt;property id=&quot;20300&quot; value=&quot;Slide 19 - &amp;quot;Kineski zid (Great Wall)&amp;quot;&quot;/&gt;&lt;property id=&quot;20307&quot; value=&quot;297&quot;/&gt;&lt;/object&gt;&lt;object type=&quot;3&quot; unique_id=&quot;10849&quot;&gt;&lt;property id=&quot;20148&quot; value=&quot;5&quot;/&gt;&lt;property id=&quot;20300&quot; value=&quot;Slide 21 - &amp;quot;Zahvaljujemo&amp;quot;&quot;/&gt;&lt;property id=&quot;20307&quot; value=&quot;298&quot;/&gt;&lt;/object&gt;&lt;object type=&quot;3&quot; unique_id=&quot;10874&quot;&gt;&lt;property id=&quot;20148&quot; value=&quot;5&quot;/&gt;&lt;property id=&quot;20300&quot; value=&quot;Slide 15 - &amp;quot;Zabranjeni grad&amp;quot;&quot;/&gt;&lt;property id=&quot;20307&quot; value=&quot;30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570TGp_koreaculture_dark">
  <a:themeElements>
    <a:clrScheme name="Default Design 2">
      <a:dk1>
        <a:srgbClr val="47452D"/>
      </a:dk1>
      <a:lt1>
        <a:srgbClr val="FFFFFF"/>
      </a:lt1>
      <a:dk2>
        <a:srgbClr val="988B3A"/>
      </a:dk2>
      <a:lt2>
        <a:srgbClr val="E8C972"/>
      </a:lt2>
      <a:accent1>
        <a:srgbClr val="EF8D21"/>
      </a:accent1>
      <a:accent2>
        <a:srgbClr val="6FB157"/>
      </a:accent2>
      <a:accent3>
        <a:srgbClr val="CAC4AE"/>
      </a:accent3>
      <a:accent4>
        <a:srgbClr val="DADADA"/>
      </a:accent4>
      <a:accent5>
        <a:srgbClr val="F6C5AB"/>
      </a:accent5>
      <a:accent6>
        <a:srgbClr val="64A04E"/>
      </a:accent6>
      <a:hlink>
        <a:srgbClr val="D54F6F"/>
      </a:hlink>
      <a:folHlink>
        <a:srgbClr val="5AC2C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462300"/>
        </a:dk1>
        <a:lt1>
          <a:srgbClr val="FFFFFF"/>
        </a:lt1>
        <a:dk2>
          <a:srgbClr val="B64C1C"/>
        </a:dk2>
        <a:lt2>
          <a:srgbClr val="F7A707"/>
        </a:lt2>
        <a:accent1>
          <a:srgbClr val="5FB858"/>
        </a:accent1>
        <a:accent2>
          <a:srgbClr val="465BC2"/>
        </a:accent2>
        <a:accent3>
          <a:srgbClr val="D7B2AB"/>
        </a:accent3>
        <a:accent4>
          <a:srgbClr val="DADADA"/>
        </a:accent4>
        <a:accent5>
          <a:srgbClr val="B6D8B4"/>
        </a:accent5>
        <a:accent6>
          <a:srgbClr val="3F52B0"/>
        </a:accent6>
        <a:hlink>
          <a:srgbClr val="5594AB"/>
        </a:hlink>
        <a:folHlink>
          <a:srgbClr val="CC50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7452D"/>
        </a:dk1>
        <a:lt1>
          <a:srgbClr val="FFFFFF"/>
        </a:lt1>
        <a:dk2>
          <a:srgbClr val="988B3A"/>
        </a:dk2>
        <a:lt2>
          <a:srgbClr val="E8C972"/>
        </a:lt2>
        <a:accent1>
          <a:srgbClr val="EF8D21"/>
        </a:accent1>
        <a:accent2>
          <a:srgbClr val="6FB157"/>
        </a:accent2>
        <a:accent3>
          <a:srgbClr val="CAC4AE"/>
        </a:accent3>
        <a:accent4>
          <a:srgbClr val="DADADA"/>
        </a:accent4>
        <a:accent5>
          <a:srgbClr val="F6C5AB"/>
        </a:accent5>
        <a:accent6>
          <a:srgbClr val="64A04E"/>
        </a:accent6>
        <a:hlink>
          <a:srgbClr val="D54F6F"/>
        </a:hlink>
        <a:folHlink>
          <a:srgbClr val="5AC2C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264C"/>
        </a:dk1>
        <a:lt1>
          <a:srgbClr val="FFFFFF"/>
        </a:lt1>
        <a:dk2>
          <a:srgbClr val="357D9D"/>
        </a:dk2>
        <a:lt2>
          <a:srgbClr val="73D1E7"/>
        </a:lt2>
        <a:accent1>
          <a:srgbClr val="D64E4E"/>
        </a:accent1>
        <a:accent2>
          <a:srgbClr val="EE7A1A"/>
        </a:accent2>
        <a:accent3>
          <a:srgbClr val="AEBFCC"/>
        </a:accent3>
        <a:accent4>
          <a:srgbClr val="DADADA"/>
        </a:accent4>
        <a:accent5>
          <a:srgbClr val="E8B2B2"/>
        </a:accent5>
        <a:accent6>
          <a:srgbClr val="D86E16"/>
        </a:accent6>
        <a:hlink>
          <a:srgbClr val="2ED270"/>
        </a:hlink>
        <a:folHlink>
          <a:srgbClr val="A74CD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570TGp_koreaculture_dark</Template>
  <TotalTime>482</TotalTime>
  <Words>288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570TGp_koreaculture_dark</vt:lpstr>
      <vt:lpstr>Kina</vt:lpstr>
      <vt:lpstr>Sadržaj</vt:lpstr>
      <vt:lpstr>Uvod</vt:lpstr>
      <vt:lpstr>AZIJA</vt:lpstr>
      <vt:lpstr>KINA</vt:lpstr>
      <vt:lpstr>Peking – sjeverna prijestolnica</vt:lpstr>
      <vt:lpstr>Pekinško Sveučilište</vt:lpstr>
      <vt:lpstr>Smještaj i hrana</vt:lpstr>
      <vt:lpstr>Hrana</vt:lpstr>
      <vt:lpstr>Wiser - U</vt:lpstr>
      <vt:lpstr>PowerPoint Presentation</vt:lpstr>
      <vt:lpstr>PowerPoint Presentation</vt:lpstr>
      <vt:lpstr>PowerPoint Presentation</vt:lpstr>
      <vt:lpstr>Zabranjeni grad</vt:lpstr>
      <vt:lpstr>Zabranjeni grad</vt:lpstr>
      <vt:lpstr>PowerPoint Presentation</vt:lpstr>
      <vt:lpstr>Kineski zid (Great Wall)</vt:lpstr>
      <vt:lpstr>Kineski zid (Great Wall)</vt:lpstr>
      <vt:lpstr>PowerPoint Presentation</vt:lpstr>
      <vt:lpstr>Zahvaljujemo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n0t3b00k</dc:creator>
  <cp:lastModifiedBy>Acer</cp:lastModifiedBy>
  <cp:revision>119</cp:revision>
  <dcterms:created xsi:type="dcterms:W3CDTF">2010-11-15T15:53:45Z</dcterms:created>
  <dcterms:modified xsi:type="dcterms:W3CDTF">2011-04-28T14:49:51Z</dcterms:modified>
</cp:coreProperties>
</file>